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p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732" r:id="rId1"/>
  </p:sldMasterIdLst>
  <p:sldIdLst>
    <p:sldId id="256" r:id="rId2"/>
    <p:sldId id="257" r:id="rId3"/>
    <p:sldId id="258" r:id="rId4"/>
    <p:sldId id="260" r:id="rId5"/>
    <p:sldId id="261" r:id="rId6"/>
    <p:sldId id="269" r:id="rId7"/>
    <p:sldId id="262" r:id="rId8"/>
    <p:sldId id="263" r:id="rId9"/>
    <p:sldId id="264" r:id="rId10"/>
    <p:sldId id="265" r:id="rId11"/>
    <p:sldId id="266" r:id="rId12"/>
    <p:sldId id="267" r:id="rId13"/>
    <p:sldId id="274" r:id="rId14"/>
    <p:sldId id="271" r:id="rId15"/>
    <p:sldId id="268" r:id="rId16"/>
    <p:sldId id="272" r:id="rId17"/>
    <p:sldId id="275" r:id="rId18"/>
    <p:sldId id="276" r:id="rId19"/>
    <p:sldId id="277" r:id="rId20"/>
    <p:sldId id="279" r:id="rId21"/>
    <p:sldId id="278" r:id="rId22"/>
    <p:sldId id="280" r:id="rId23"/>
    <p:sldId id="281" r:id="rId24"/>
    <p:sldId id="282" r:id="rId25"/>
    <p:sldId id="283" r:id="rId26"/>
    <p:sldId id="284" r:id="rId27"/>
    <p:sldId id="285" r:id="rId28"/>
    <p:sldId id="286" r:id="rId29"/>
    <p:sldId id="287" r:id="rId30"/>
    <p:sldId id="288" r:id="rId31"/>
    <p:sldId id="289" r:id="rId32"/>
    <p:sldId id="290" r:id="rId33"/>
    <p:sldId id="291" r:id="rId34"/>
    <p:sldId id="292" r:id="rId35"/>
    <p:sldId id="293" r:id="rId36"/>
    <p:sldId id="294" r:id="rId37"/>
    <p:sldId id="295" r:id="rId38"/>
    <p:sldId id="296" r:id="rId39"/>
    <p:sldId id="297" r:id="rId40"/>
    <p:sldId id="299" r:id="rId41"/>
    <p:sldId id="298" r:id="rId42"/>
    <p:sldId id="300" r:id="rId43"/>
    <p:sldId id="301" r:id="rId44"/>
    <p:sldId id="302" r:id="rId45"/>
    <p:sldId id="303" r:id="rId46"/>
    <p:sldId id="304" r:id="rId47"/>
    <p:sldId id="305" r:id="rId48"/>
    <p:sldId id="306" r:id="rId49"/>
    <p:sldId id="307" r:id="rId50"/>
    <p:sldId id="308" r:id="rId51"/>
  </p:sldIdLst>
  <p:sldSz cx="12192000" cy="6858000"/>
  <p:notesSz cx="6858000" cy="9144000"/>
  <p:embeddedFontLst>
    <p:embeddedFont>
      <p:font typeface="맑은 고딕" panose="020B0503020000020004" pitchFamily="50" charset="-127"/>
      <p:regular r:id="rId52"/>
      <p:bold r:id="rId53"/>
    </p:embeddedFont>
    <p:embeddedFont>
      <p:font typeface="배달의민족 주아" panose="02020603020101020101" pitchFamily="18" charset="-127"/>
      <p:regular r:id="rId54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박소희" initials="박" lastIdx="1" clrIdx="0">
    <p:extLst>
      <p:ext uri="{19B8F6BF-5375-455C-9EA6-DF929625EA0E}">
        <p15:presenceInfo xmlns:p15="http://schemas.microsoft.com/office/powerpoint/2012/main" userId="박소희" providerId="Non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9D7B26C5-4107-4FEC-AEDC-1716B250A1EF}" styleName="밝은 스타일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D03447BB-5D67-496B-8E87-E561075AD55C}" styleName="어두운 스타일 1 - 강조 3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wholeTbl>
    <a:band1H>
      <a:tcStyle>
        <a:tcBdr/>
        <a:fill>
          <a:solidFill>
            <a:schemeClr val="accent3">
              <a:shade val="60000"/>
            </a:schemeClr>
          </a:solidFill>
        </a:fill>
      </a:tcStyle>
    </a:band1H>
    <a:band1V>
      <a:tcStyle>
        <a:tcBdr/>
        <a:fill>
          <a:solidFill>
            <a:schemeClr val="accent3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3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3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3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38B1855-1B75-4FBE-930C-398BA8C253C6}" styleName="테마 스타일 2 - 강조 6">
    <a:tblBg>
      <a:fillRef idx="3">
        <a:schemeClr val="accent6"/>
      </a:fillRef>
      <a:effectRef idx="3">
        <a:schemeClr val="accent6"/>
      </a:effectRef>
    </a:tblBg>
    <a:wholeTbl>
      <a:tcTxStyle>
        <a:fontRef idx="minor">
          <a:scrgbClr r="0" g="0" b="0"/>
        </a:fontRef>
        <a:schemeClr val="lt1"/>
      </a:tcTxStyle>
      <a:tcStyle>
        <a:tcBdr>
          <a:left>
            <a:lnRef idx="1">
              <a:schemeClr val="accent6">
                <a:tint val="50000"/>
              </a:schemeClr>
            </a:lnRef>
          </a:left>
          <a:right>
            <a:lnRef idx="1">
              <a:schemeClr val="accent6">
                <a:tint val="50000"/>
              </a:schemeClr>
            </a:lnRef>
          </a:right>
          <a:top>
            <a:lnRef idx="1">
              <a:schemeClr val="accent6">
                <a:tint val="50000"/>
              </a:schemeClr>
            </a:lnRef>
          </a:top>
          <a:bottom>
            <a:lnRef idx="1">
              <a:schemeClr val="accent6">
                <a:tint val="50000"/>
              </a:schemeClr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lt1">
              <a:alpha val="20000"/>
            </a:schemeClr>
          </a:solidFill>
        </a:fill>
      </a:tcStyle>
    </a:band1H>
    <a:band1V>
      <a:tcStyle>
        <a:tcBdr/>
        <a:fill>
          <a:solidFill>
            <a:schemeClr val="lt1">
              <a:alpha val="20000"/>
            </a:schemeClr>
          </a:solidFill>
        </a:fill>
      </a:tcStyle>
    </a:band1V>
    <a:lastCol>
      <a:tcTxStyle b="on"/>
      <a:tcStyle>
        <a:tcBdr>
          <a:left>
            <a:lnRef idx="2">
              <a:schemeClr val="lt1"/>
            </a:lnRef>
          </a:left>
        </a:tcBdr>
      </a:tcStyle>
    </a:lastCol>
    <a:firstCol>
      <a:tcTxStyle b="on"/>
      <a:tcStyle>
        <a:tcBdr>
          <a:right>
            <a:lnRef idx="2">
              <a:schemeClr val="lt1"/>
            </a:lnRef>
          </a:right>
        </a:tcBdr>
      </a:tcStyle>
    </a:firstCol>
    <a:lastRow>
      <a:tcTxStyle b="on"/>
      <a:tcStyle>
        <a:tcBdr>
          <a:top>
            <a:lnRef idx="2">
              <a:schemeClr val="lt1"/>
            </a:lnRef>
          </a:top>
        </a:tcBdr>
        <a:fill>
          <a:noFill/>
        </a:fill>
      </a:tcStyle>
    </a:lastRow>
    <a:seCell>
      <a:tcStyle>
        <a:tcBdr>
          <a:left>
            <a:ln>
              <a:noFill/>
            </a:ln>
          </a:left>
          <a:top>
            <a:ln>
              <a:noFill/>
            </a:ln>
          </a:top>
        </a:tcBdr>
      </a:tcStyle>
    </a:seCell>
    <a:swCell>
      <a:tcStyle>
        <a:tcBdr>
          <a:right>
            <a:ln>
              <a:noFill/>
            </a:ln>
          </a:right>
          <a:top>
            <a:ln>
              <a:noFill/>
            </a:ln>
          </a:top>
        </a:tcBdr>
      </a:tcStyle>
    </a:swCell>
    <a:firstRow>
      <a:tcTxStyle b="on"/>
      <a:tcStyle>
        <a:tcBdr>
          <a:bottom>
            <a:lnRef idx="3">
              <a:schemeClr val="lt1"/>
            </a:lnRef>
          </a:bottom>
        </a:tcBdr>
        <a:fill>
          <a:noFill/>
        </a:fill>
      </a:tcStyle>
    </a:firstRow>
    <a:neCell>
      <a:tcStyle>
        <a:tcBdr>
          <a:bottom>
            <a:ln>
              <a:noFill/>
            </a:ln>
          </a:bottom>
        </a:tcBdr>
      </a:tcStyle>
    </a:ne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7987" autoAdjust="0"/>
    <p:restoredTop sz="94660"/>
  </p:normalViewPr>
  <p:slideViewPr>
    <p:cSldViewPr snapToGrid="0">
      <p:cViewPr>
        <p:scale>
          <a:sx n="100" d="100"/>
          <a:sy n="100" d="100"/>
        </p:scale>
        <p:origin x="822" y="40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commentAuthors" Target="commentAuthor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2.fntdata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1.fntdata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322C6C2-E78E-4A10-9AA1-CA2A3B8EF50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6E03DC6C-E909-4911-9562-004012D617A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6AB1E8F4-301B-498F-83EC-E7A9AC81293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D96D9AC-FF3E-4C85-8436-0DCBE2F6BA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81E716-1717-4FC5-8220-052AE542C7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060963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E69CF9E-9E22-4BC9-92D6-2644270A8BA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1888E79E-A8BB-4F23-B712-80A088074F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419712B-3451-4F89-9481-845BA412415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CBF28F93-FF49-444E-B642-EDE7D3BE74A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66DEF73-BD0E-4655-A79E-6750F8D4948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3847750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274F0C6C-1525-4870-B2B5-4AC38861388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59F80814-EA95-44B7-83BA-86621842AC9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5760165-2563-415C-8808-9234ACFDB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72030867-CBBF-4F1A-B4E0-D8BF65D99E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5384A5F-03BD-483E-B902-9850CE7D76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9831773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39528FB-EEE4-409B-80EA-5A0A9A3067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A056C79-3AF4-4AFE-A0EB-BA73A03C2D0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FAD6ABB-A9D6-4DCF-BEB0-0C32D6A0E3E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DDC4EE-B8F3-47EC-A275-210549F2AB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C78086C-6EBF-49E2-B06A-6860114CF5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7026593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CA68E3F-9B29-45BF-9ECE-EA6132AAE0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B6FC8608-E3E2-4407-835E-3EF433D8609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3A89B4F8-4822-4DDF-A52B-A8DEE8964C7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DA452E6-AD30-499A-8A2A-F32E161B25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BC362DA-73D6-47F6-A3FE-AED3BBC614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2105287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D335C94-A8FD-4C4C-BA38-A8DFEF09106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C3313086-DEE9-49CD-9508-BA193E8D10C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9D79381D-05EC-4B72-9662-F9EDF7907A7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47B04E4-474E-4EB2-8F0B-8DF6ED5814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E5AF566-F899-4150-A90C-5EE0ACF3B0B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4A762640-A83B-4870-B735-20F723A748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049119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B8A2411-735A-4851-B71C-C1D5FA7FB16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0E109919-42CA-4E7D-B57D-EE4D3940517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CF49B42-A4B3-4804-9758-87C2F22381F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78BB431-B40B-476F-9BC3-9D0AA909FC5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7BC5F04-EBB6-4F85-9D27-F7C1C3F7CFB0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9D451846-1E73-423E-8532-6A53CF93285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92DAC838-BA0F-4058-BD08-DC3528B9C00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37C49C4B-52F1-4498-B19A-C2070E2475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33741323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67C6F96-006F-4EAD-96A5-93FA450130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72A83CA9-8C1D-40AA-96BA-CE4AC2FE8E1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724BF7B5-BF18-48B4-875D-BDA2A915C6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8F84E48-FD11-45F1-9841-2D89807A86B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9860883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15E17BAA-D2AC-47E5-95DF-DEBEEDE5456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FE62186A-46D8-4DB7-8016-3119BD31FC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E2DC4AC1-55B0-4288-8354-F7040FD5E2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935094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6AACC58-4FDA-43B5-A497-B85C0A9DB5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B284A372-2241-4142-A92B-19CB8DCD9A8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85ABF8A-508C-4DD6-B208-5F3A3AAB2341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3DB58CD-23EF-4CEF-BA12-C42502D26B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D168E46-33F6-4F69-A399-94F6FE56DD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6B8AC365-D054-4A47-9CAC-C82018DF92D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45519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3287740-770B-4AB6-967A-C4C5C5011D2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943D71D6-0408-43C5-8F81-FC2D3350F78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11092558-936D-43A9-868E-84F5DC8FC41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E7D44C9F-A7A2-4982-B549-8FF8A58349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A3F307E8-18A6-43AB-92D2-30014121B45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527A066-B4D0-46EA-B309-BDB8127BE8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3129010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45105003-3A76-431B-9F88-CF7B52DAC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CFB62A3-F533-4873-9B44-1C740E767079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CADBB31-9001-4E42-9523-17D0ACC173DB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42D405F-9013-4BB5-A1F9-8F6E59DB512C}" type="datetimeFigureOut">
              <a:rPr lang="ko-KR" altLang="en-US" smtClean="0"/>
              <a:t>2021-04-28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33F3CAC1-10F5-449F-B2AB-24ED03A95FF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74FD59F-24E8-407B-978C-C59D0876B161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6326CC-E3AD-45B4-A3E5-993303DB3B9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460153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891293" y="723331"/>
            <a:ext cx="8409414" cy="3875965"/>
          </a:xfrm>
          <a:noFill/>
        </p:spPr>
        <p:txBody>
          <a:bodyPr anchor="ctr">
            <a:normAutofit/>
          </a:bodyPr>
          <a:lstStyle/>
          <a:p>
            <a:r>
              <a:rPr lang="ko-KR" altLang="en-US" sz="600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웹사이트를 위한</a:t>
            </a:r>
            <a:br>
              <a:rPr lang="en-US" altLang="ko-KR" sz="600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</a:br>
            <a:r>
              <a:rPr lang="en-US" altLang="ko-KR" sz="600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6000">
                <a:solidFill>
                  <a:schemeClr val="tx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891291" y="5595582"/>
            <a:ext cx="8409415" cy="896658"/>
          </a:xfrm>
        </p:spPr>
        <p:txBody>
          <a:bodyPr>
            <a:normAutofit/>
          </a:bodyPr>
          <a:lstStyle/>
          <a:p>
            <a:pPr algn="r"/>
            <a:r>
              <a:rPr lang="en-US" altLang="ko-KR" sz="20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</a:t>
            </a:r>
            <a:r>
              <a:rPr lang="ko-KR" altLang="en-US" sz="20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000" dirty="0">
                <a:solidFill>
                  <a:schemeClr val="accent2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SELECT A+</a:t>
            </a:r>
            <a:endParaRPr lang="ko-KR" altLang="en-US" sz="2000" dirty="0">
              <a:solidFill>
                <a:schemeClr val="accent2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3914680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설문조사 결과 </a:t>
            </a:r>
          </a:p>
        </p:txBody>
      </p:sp>
      <p:pic>
        <p:nvPicPr>
          <p:cNvPr id="2049" name="_x50621144" descr="EMB0000614c5284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32" t="23041" r="54175" b="12049"/>
          <a:stretch/>
        </p:blipFill>
        <p:spPr bwMode="auto">
          <a:xfrm>
            <a:off x="5817954" y="3385554"/>
            <a:ext cx="4653049" cy="34724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051" name="_x50620184" descr="EMB0000614c528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56" t="20733" r="55972" b="14181"/>
          <a:stretch/>
        </p:blipFill>
        <p:spPr bwMode="auto">
          <a:xfrm>
            <a:off x="937831" y="2110421"/>
            <a:ext cx="4100328" cy="30879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/>
          <p:cNvSpPr txBox="1"/>
          <p:nvPr/>
        </p:nvSpPr>
        <p:spPr>
          <a:xfrm>
            <a:off x="668523" y="1567817"/>
            <a:ext cx="571259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귀하께서 향후에 걷기 웹사이트를 이용하게 된다면</a:t>
            </a:r>
            <a:endParaRPr lang="en-US" altLang="ko-KR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r>
              <a:rPr lang="ko-KR" altLang="en-US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항목 중 가장 필요한 기능은 무엇이라고 생각하십니까</a:t>
            </a:r>
            <a:r>
              <a:rPr lang="en-US" altLang="ko-KR" sz="2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5307467" y="2721114"/>
            <a:ext cx="5918662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귀하께서 향후에 걷기 웹사이트를 이용하게 된다면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</a:t>
            </a:r>
          </a:p>
          <a:p>
            <a:r>
              <a:rPr lang="ko-KR" altLang="en-US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다음 항목 중 가장 매력적인 항목은 무엇이라고 생각하십니까</a:t>
            </a:r>
            <a:r>
              <a:rPr lang="en-US" altLang="ko-KR" sz="2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?</a:t>
            </a:r>
            <a:endParaRPr lang="ko-KR" altLang="en-US" sz="2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96297783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54300" y="2858541"/>
            <a:ext cx="6883400" cy="1140917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데이터 요구 분석 명세서</a:t>
            </a:r>
          </a:p>
        </p:txBody>
      </p:sp>
    </p:spTree>
    <p:extLst>
      <p:ext uri="{BB962C8B-B14F-4D97-AF65-F5344CB8AC3E}">
        <p14:creationId xmlns:p14="http://schemas.microsoft.com/office/powerpoint/2010/main" val="27188030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일반회원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2F48D18-5F93-4C04-BC14-6A66DAF4DD8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54811514"/>
              </p:ext>
            </p:extLst>
          </p:nvPr>
        </p:nvGraphicFramePr>
        <p:xfrm>
          <a:off x="1328548" y="1623540"/>
          <a:ext cx="9168002" cy="485727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3125">
                  <a:extLst>
                    <a:ext uri="{9D8B030D-6E8A-4147-A177-3AD203B41FA5}">
                      <a16:colId xmlns:a16="http://schemas.microsoft.com/office/drawing/2014/main" val="763731076"/>
                    </a:ext>
                  </a:extLst>
                </a:gridCol>
                <a:gridCol w="8554877">
                  <a:extLst>
                    <a:ext uri="{9D8B030D-6E8A-4147-A177-3AD203B41FA5}">
                      <a16:colId xmlns:a16="http://schemas.microsoft.com/office/drawing/2014/main" val="3691356293"/>
                    </a:ext>
                  </a:extLst>
                </a:gridCol>
              </a:tblGrid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315842278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 거리 정보가 필요하다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3368888957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등급은 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미만은 실버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300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이상은 골드 등급으로 구분된다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2646124149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웹사이트와 연동하는 보행 거리 수집 어플리케이션에서 보행 거리 데이터를 제공한다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1567635892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일반회원 또는 기업회원과 쪽지를 주고받을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774555589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골드등급의 일반회원은 걷기 모임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개최가 가능하다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743281725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걷기 모임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참여가 가능하다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676744577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게시글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작성이 가능하다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839398411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자신이 신청한 걷기 모임 스케줄 표를 열람할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653850285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코스 평점 부여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1629054097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게시글 작성 시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1686896840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댓글 작성 시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392308056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보행 거리를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km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 점수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점으로 환산하고 점수에 누적된다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3160866890"/>
                  </a:ext>
                </a:extLst>
              </a:tr>
              <a:tr h="3469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신규 가입되거나 탈퇴할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4665" marR="54665" marT="15113" marB="15113" anchor="ctr"/>
                </a:tc>
                <a:extLst>
                  <a:ext uri="{0D108BD9-81ED-4DB2-BD59-A6C34878D82A}">
                    <a16:rowId xmlns:a16="http://schemas.microsoft.com/office/drawing/2014/main" val="4984097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767939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기업회원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0E02665-1D17-4C4F-84D0-123CAC59AFF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82893384"/>
              </p:ext>
            </p:extLst>
          </p:nvPr>
        </p:nvGraphicFramePr>
        <p:xfrm>
          <a:off x="1261871" y="1999992"/>
          <a:ext cx="9396603" cy="393145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51798">
                  <a:extLst>
                    <a:ext uri="{9D8B030D-6E8A-4147-A177-3AD203B41FA5}">
                      <a16:colId xmlns:a16="http://schemas.microsoft.com/office/drawing/2014/main" val="747000901"/>
                    </a:ext>
                  </a:extLst>
                </a:gridCol>
                <a:gridCol w="8744805">
                  <a:extLst>
                    <a:ext uri="{9D8B030D-6E8A-4147-A177-3AD203B41FA5}">
                      <a16:colId xmlns:a16="http://schemas.microsoft.com/office/drawing/2014/main" val="1669497715"/>
                    </a:ext>
                  </a:extLst>
                </a:gridCol>
              </a:tblGrid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9382367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 정보는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 부서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전화번호 정보가 필요하다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15474246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등급을 구분하지 않는다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92400153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걷기 모임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개최가 가능하다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52001467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게시글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작성이 가능하다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28845857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일반회원 또는 기업회원과 쪽지를 주고받을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083587906"/>
                  </a:ext>
                </a:extLst>
              </a:tr>
              <a:tr h="56163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신규 가입되거나 탈퇴할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62371116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12581929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모임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6E3473C-0C2F-4067-8CC8-E4DB90E5438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100925"/>
              </p:ext>
            </p:extLst>
          </p:nvPr>
        </p:nvGraphicFramePr>
        <p:xfrm>
          <a:off x="1261872" y="1686972"/>
          <a:ext cx="9682353" cy="475279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51435">
                  <a:extLst>
                    <a:ext uri="{9D8B030D-6E8A-4147-A177-3AD203B41FA5}">
                      <a16:colId xmlns:a16="http://schemas.microsoft.com/office/drawing/2014/main" val="3001889577"/>
                    </a:ext>
                  </a:extLst>
                </a:gridCol>
                <a:gridCol w="9030918">
                  <a:extLst>
                    <a:ext uri="{9D8B030D-6E8A-4147-A177-3AD203B41FA5}">
                      <a16:colId xmlns:a16="http://schemas.microsoft.com/office/drawing/2014/main" val="2688509896"/>
                    </a:ext>
                  </a:extLst>
                </a:gridCol>
              </a:tblGrid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931442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걷기 모임에는 모임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모임장소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인원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인원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 시간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 시간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 날짜 정보가 필요하다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24897297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골드등급의 일반회원과 기업회원은 새로운 걷기 모임을 개최할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08587425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같은 시간에 하나의 걷기 모임에만 참여할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56904172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골드등급의 일반회원이 개최할 시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날 한 개의 걷기 모임만 개최할 수 있다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70505943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기업회원이 개최할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같은 날 여러 개의 걷기 모임을 개최할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96623671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걷기 모임에는 주최자가 존재한다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51734188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모임의 신청자가 최대 인원을 넘은 경우 선착순으로 마감된다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2965738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최소한의 인원수를 만족하지 않은 걷기 모임은 개최되지 않는다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134298"/>
                  </a:ext>
                </a:extLst>
              </a:tr>
              <a:tr h="44147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지금까지 참여한 모든 걷기 모임을 검색할 수 있다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432411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5978938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C1620A64-7964-4727-A39A-8CA3CCA286B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592118"/>
              </p:ext>
            </p:extLst>
          </p:nvPr>
        </p:nvGraphicFramePr>
        <p:xfrm>
          <a:off x="1335912" y="1682083"/>
          <a:ext cx="9293988" cy="467258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02235">
                  <a:extLst>
                    <a:ext uri="{9D8B030D-6E8A-4147-A177-3AD203B41FA5}">
                      <a16:colId xmlns:a16="http://schemas.microsoft.com/office/drawing/2014/main" val="1076215082"/>
                    </a:ext>
                  </a:extLst>
                </a:gridCol>
                <a:gridCol w="8691753">
                  <a:extLst>
                    <a:ext uri="{9D8B030D-6E8A-4147-A177-3AD203B41FA5}">
                      <a16:colId xmlns:a16="http://schemas.microsoft.com/office/drawing/2014/main" val="1261370407"/>
                    </a:ext>
                  </a:extLst>
                </a:gridCol>
              </a:tblGrid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2107100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게시글은 게시글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 내용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조회 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수 정보가 필요하다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73597202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글을 게시할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14154378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카테고리는 공지사항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자유게시판으로 구분된다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45392714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게시글 작성자에게 쪽지를 보낼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09670434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로그인한 회원만 글을 열람할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12648958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 순서대로 게시글을 내림차순으로 정렬한다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49597538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게시글의 작성자가 자신의 게시글을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게시글을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96743843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댓글은 댓글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내용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 정보를 관리한다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04211943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댓글을 작성할 때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내용을 입력한다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83834947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작성자가 자신의 댓글을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댓글을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00986940"/>
                  </a:ext>
                </a:extLst>
              </a:tr>
              <a:tr h="38687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게시글이 삭제될 경우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댓글 또한 삭제된다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1225528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83852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7CE6CC2-DFE9-4CE1-978C-3B954888780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87659821"/>
              </p:ext>
            </p:extLst>
          </p:nvPr>
        </p:nvGraphicFramePr>
        <p:xfrm>
          <a:off x="1223771" y="1954942"/>
          <a:ext cx="9520429" cy="398865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60590">
                  <a:extLst>
                    <a:ext uri="{9D8B030D-6E8A-4147-A177-3AD203B41FA5}">
                      <a16:colId xmlns:a16="http://schemas.microsoft.com/office/drawing/2014/main" val="3855528865"/>
                    </a:ext>
                  </a:extLst>
                </a:gridCol>
                <a:gridCol w="8859839">
                  <a:extLst>
                    <a:ext uri="{9D8B030D-6E8A-4147-A177-3AD203B41FA5}">
                      <a16:colId xmlns:a16="http://schemas.microsoft.com/office/drawing/2014/main" val="2008826001"/>
                    </a:ext>
                  </a:extLst>
                </a:gridCol>
              </a:tblGrid>
              <a:tr h="6153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92831541"/>
                  </a:ext>
                </a:extLst>
              </a:tr>
              <a:tr h="91211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코스는 코스 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 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추천계절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 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 정보가 필요하다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81869740"/>
                  </a:ext>
                </a:extLst>
              </a:tr>
              <a:tr h="6153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코스는 추가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66362237"/>
                  </a:ext>
                </a:extLst>
              </a:tr>
              <a:tr h="6153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코스에 해당하는 지도를 일반회원에게 제공한다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55020938"/>
                  </a:ext>
                </a:extLst>
              </a:tr>
              <a:tr h="6153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참여한 걷기 코스의 평점을 매길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25051407"/>
                  </a:ext>
                </a:extLst>
              </a:tr>
              <a:tr h="6153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걷기 코스 평점의 평균을 알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0578580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422766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직거래 장터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82D8182D-8473-4E02-8333-B02D24EE01A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59403660"/>
              </p:ext>
            </p:extLst>
          </p:nvPr>
        </p:nvGraphicFramePr>
        <p:xfrm>
          <a:off x="1261871" y="1828705"/>
          <a:ext cx="9434703" cy="449208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34773">
                  <a:extLst>
                    <a:ext uri="{9D8B030D-6E8A-4147-A177-3AD203B41FA5}">
                      <a16:colId xmlns:a16="http://schemas.microsoft.com/office/drawing/2014/main" val="2476947099"/>
                    </a:ext>
                  </a:extLst>
                </a:gridCol>
                <a:gridCol w="8799930">
                  <a:extLst>
                    <a:ext uri="{9D8B030D-6E8A-4147-A177-3AD203B41FA5}">
                      <a16:colId xmlns:a16="http://schemas.microsoft.com/office/drawing/2014/main" val="419481304"/>
                    </a:ext>
                  </a:extLst>
                </a:gridCol>
              </a:tblGrid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08248348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물품에는 판매 물품 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 정보가 필요하다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8225262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직거래 장터에 물품을 판매 및 구매할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58527850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판매상태는 판매중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판매완료로 구분된다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73290776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카테고리는 신발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상의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하의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장갑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등산 스틱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기타로 구분된다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4102238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등록된 직거래 상품을 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33427214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직거래 상품을 등록한 일반회원의 판매 및 구매 내역을 열람할 수 있어야 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38787604"/>
                  </a:ext>
                </a:extLst>
              </a:tr>
              <a:tr h="5615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 구매 희망자는 쪽지를 통해 판매자에게 구매의사를 알린다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1902518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3402184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동호회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FF37904-F212-42E4-9D7F-908249EB3E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6400557"/>
              </p:ext>
            </p:extLst>
          </p:nvPr>
        </p:nvGraphicFramePr>
        <p:xfrm>
          <a:off x="1186686" y="1613375"/>
          <a:ext cx="9519413" cy="487950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0474">
                  <a:extLst>
                    <a:ext uri="{9D8B030D-6E8A-4147-A177-3AD203B41FA5}">
                      <a16:colId xmlns:a16="http://schemas.microsoft.com/office/drawing/2014/main" val="203873432"/>
                    </a:ext>
                  </a:extLst>
                </a:gridCol>
                <a:gridCol w="8878939">
                  <a:extLst>
                    <a:ext uri="{9D8B030D-6E8A-4147-A177-3AD203B41FA5}">
                      <a16:colId xmlns:a16="http://schemas.microsoft.com/office/drawing/2014/main" val="3468153500"/>
                    </a:ext>
                  </a:extLst>
                </a:gridCol>
              </a:tblGrid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84305528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각 동호회에는 동호회 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소개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 수 정보가 필요하다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85042060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등급이 골드등급 이상인 일반회원은 동호회를 개설할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04079563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모든 동호회에는 한 명의 동호회 회장이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8435494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 기능을 사용하기 위해서 동호회 회원은 자신의 동호회에 가입된 다른 회원의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알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49140507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자신의 지역에 해당하는 동호회에만 가입할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62549500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개설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지역은 해당 동호회 회장 회원의 지역을 기준으로 설정된다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32441686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 회원은 변경될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41458503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동호회 탈퇴가 가능하다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64892363"/>
                  </a:ext>
                </a:extLst>
              </a:tr>
              <a:tr h="48795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 회원은 회장을 다른 회원에게 위임할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4286208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45660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1636B4E0-F8F1-48B2-8931-23CBEA64A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4506411"/>
              </p:ext>
            </p:extLst>
          </p:nvPr>
        </p:nvGraphicFramePr>
        <p:xfrm>
          <a:off x="1271588" y="1781842"/>
          <a:ext cx="9577387" cy="45296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88271">
                  <a:extLst>
                    <a:ext uri="{9D8B030D-6E8A-4147-A177-3AD203B41FA5}">
                      <a16:colId xmlns:a16="http://schemas.microsoft.com/office/drawing/2014/main" val="3467353441"/>
                    </a:ext>
                  </a:extLst>
                </a:gridCol>
                <a:gridCol w="8889116">
                  <a:extLst>
                    <a:ext uri="{9D8B030D-6E8A-4147-A177-3AD203B41FA5}">
                      <a16:colId xmlns:a16="http://schemas.microsoft.com/office/drawing/2014/main" val="1341854109"/>
                    </a:ext>
                  </a:extLst>
                </a:gridCol>
              </a:tblGrid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401875778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코드는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 화폐 액수 정보가 필요하다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99741249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 주변 지방관청에서 지정한 관광지에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발급한다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14963639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인증했을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지역의 지역화폐를 적립한다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74689249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 보유량이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10,000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 이상이 되면 상품권 형식으로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1,000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 단위로 발급받아 현금처럼 사용할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46232406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코드는 추가되고 삭제될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50275764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해당 지역의 지도를 보고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위치를 파악할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04774181"/>
                  </a:ext>
                </a:extLst>
              </a:tr>
              <a:tr h="52245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같은 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여러 번 인증 할 수 없다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15016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3941789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505387" y="384174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838200" y="1875959"/>
            <a:ext cx="10515600" cy="4351338"/>
          </a:xfrm>
        </p:spPr>
        <p:txBody>
          <a:bodyPr>
            <a:noAutofit/>
          </a:bodyPr>
          <a:lstStyle/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프로젝트 주제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en-US" altLang="ko-KR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목적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웹사이트 기능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요구분석 명세서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514350" indent="-514350">
              <a:lnSpc>
                <a:spcPct val="150000"/>
              </a:lnSpc>
              <a:buFont typeface="+mj-lt"/>
              <a:buAutoNum type="arabicPeriod"/>
            </a:pPr>
            <a:r>
              <a:rPr lang="ko-KR" altLang="en-US" sz="32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개념적 설계</a:t>
            </a:r>
            <a:endParaRPr lang="en-US" altLang="ko-KR" sz="32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래픽 4" descr="목록">
            <a:extLst>
              <a:ext uri="{FF2B5EF4-FFF2-40B4-BE49-F238E27FC236}">
                <a16:creationId xmlns:a16="http://schemas.microsoft.com/office/drawing/2014/main" id="{6482A8E0-2995-4EB0-9077-EB6C6A6FE7E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485775" y="589755"/>
            <a:ext cx="914400" cy="914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89530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2682875" y="2858541"/>
            <a:ext cx="6826250" cy="1140917"/>
          </a:xfrm>
        </p:spPr>
        <p:txBody>
          <a:bodyPr>
            <a:normAutofit fontScale="90000"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트랜잭션 요구 분석 명세서</a:t>
            </a:r>
          </a:p>
        </p:txBody>
      </p:sp>
    </p:spTree>
    <p:extLst>
      <p:ext uri="{BB962C8B-B14F-4D97-AF65-F5344CB8AC3E}">
        <p14:creationId xmlns:p14="http://schemas.microsoft.com/office/powerpoint/2010/main" val="39971556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일반회원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795179C-A261-4434-940D-A5D6FDF4A4B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94095366"/>
              </p:ext>
            </p:extLst>
          </p:nvPr>
        </p:nvGraphicFramePr>
        <p:xfrm>
          <a:off x="942975" y="1590675"/>
          <a:ext cx="10344150" cy="491172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95962">
                  <a:extLst>
                    <a:ext uri="{9D8B030D-6E8A-4147-A177-3AD203B41FA5}">
                      <a16:colId xmlns:a16="http://schemas.microsoft.com/office/drawing/2014/main" val="3719290161"/>
                    </a:ext>
                  </a:extLst>
                </a:gridCol>
                <a:gridCol w="9648188">
                  <a:extLst>
                    <a:ext uri="{9D8B030D-6E8A-4147-A177-3AD203B41FA5}">
                      <a16:colId xmlns:a16="http://schemas.microsoft.com/office/drawing/2014/main" val="826014139"/>
                    </a:ext>
                  </a:extLst>
                </a:gridCol>
              </a:tblGrid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8563481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일반회원의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 거리정보를 삽입한다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5729873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 일반회원의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전화번호를 변경할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2849898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탈퇴하면 해당 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 거리정보는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이후 삭제된다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07249148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보행 거리를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km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 점수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점으로 환산하고 점수에 누적한다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351893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코스 평점 부여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2797669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게시글 작성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74520484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댓글 작성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08165330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걷기 모임 참여가 확정되었을 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스케줄 표에 일정이 삽입된다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17247572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이상 비 로그인 상태일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계정상태를 휴면 상태로 변경한다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76530439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이상이 되면 등급을 골드 등급으로 변경한다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00622987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쪽지기능을 사용하기 위해 자신을 포함한 서로의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54373581"/>
                  </a:ext>
                </a:extLst>
              </a:tr>
              <a:tr h="3778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보내거나 받은 쪽지를 검색할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576422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1525479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기업회원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899F967F-6E2B-4577-B166-9749E31F658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5995126"/>
              </p:ext>
            </p:extLst>
          </p:nvPr>
        </p:nvGraphicFramePr>
        <p:xfrm>
          <a:off x="1228725" y="1690688"/>
          <a:ext cx="9300337" cy="452739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25734">
                  <a:extLst>
                    <a:ext uri="{9D8B030D-6E8A-4147-A177-3AD203B41FA5}">
                      <a16:colId xmlns:a16="http://schemas.microsoft.com/office/drawing/2014/main" val="1726094057"/>
                    </a:ext>
                  </a:extLst>
                </a:gridCol>
                <a:gridCol w="8674603">
                  <a:extLst>
                    <a:ext uri="{9D8B030D-6E8A-4147-A177-3AD203B41FA5}">
                      <a16:colId xmlns:a16="http://schemas.microsoft.com/office/drawing/2014/main" val="1509460370"/>
                    </a:ext>
                  </a:extLst>
                </a:gridCol>
              </a:tblGrid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072677931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기업회원의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 부서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전화번호를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68041831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 담당자가 변경될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전화번호를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97232593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기업회원이 탈퇴하면 해당 회원의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 부서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 전화번호는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이후 삭제된다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06670425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 로고가 변경될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로고를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96366307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쪽지기능을 사용하기 위해 자신을 포함한 서로의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53249995"/>
                  </a:ext>
                </a:extLst>
              </a:tr>
              <a:tr h="60915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자신이 보내거나 받은 쪽지를 검색할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2870741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8625126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모임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95D48C9D-C13C-4C66-9809-400D276CDB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89312491"/>
              </p:ext>
            </p:extLst>
          </p:nvPr>
        </p:nvGraphicFramePr>
        <p:xfrm>
          <a:off x="1109662" y="1633539"/>
          <a:ext cx="9758363" cy="4802187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56550">
                  <a:extLst>
                    <a:ext uri="{9D8B030D-6E8A-4147-A177-3AD203B41FA5}">
                      <a16:colId xmlns:a16="http://schemas.microsoft.com/office/drawing/2014/main" val="2503224"/>
                    </a:ext>
                  </a:extLst>
                </a:gridCol>
                <a:gridCol w="9101813">
                  <a:extLst>
                    <a:ext uri="{9D8B030D-6E8A-4147-A177-3AD203B41FA5}">
                      <a16:colId xmlns:a16="http://schemas.microsoft.com/office/drawing/2014/main" val="2608739533"/>
                    </a:ext>
                  </a:extLst>
                </a:gridCol>
              </a:tblGrid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0574914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 및 기업회원이 개최 전 모임을 취소한 경우 걷기 모임을 삭제한다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1350527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골드등급인 일반회원 및 기업회원은 새로운 걷기 모임을 삽입한다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74798367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모든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82746909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인원수를 만족하지 않은 걷기 모임은 삭제된다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49107795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모임에 현재 참여한 회원 수를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1731221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지역별로 개최된 걷기 모임을 검색할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384576551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지금까지 참여한 모든 걷기 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59989827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모임을 주최한 일반회원은 걷기 모임에 참여한 일반회원 중 한명을 선정하여 걷기 모임 주최자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변경할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6060208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쪽지를 보내기 위해서 일반회원은 걷기모임의 주최자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83342380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월별로 개최된 걷기 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75375795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주최자는 걷기모임의 모임장소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인원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 인원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 시간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 시간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 날짜 정보를 변경할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06963536"/>
                  </a:ext>
                </a:extLst>
              </a:tr>
              <a:tr h="3693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회원 수의 내림차순과 오름차순을 기준으로 걷기모임을 검색할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0652534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3623224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7B3C5F92-E803-4B91-92D1-1DA3D85F3E3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5113329"/>
              </p:ext>
            </p:extLst>
          </p:nvPr>
        </p:nvGraphicFramePr>
        <p:xfrm>
          <a:off x="1289208" y="1628367"/>
          <a:ext cx="9613584" cy="486450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6801">
                  <a:extLst>
                    <a:ext uri="{9D8B030D-6E8A-4147-A177-3AD203B41FA5}">
                      <a16:colId xmlns:a16="http://schemas.microsoft.com/office/drawing/2014/main" val="2169839792"/>
                    </a:ext>
                  </a:extLst>
                </a:gridCol>
                <a:gridCol w="8966783">
                  <a:extLst>
                    <a:ext uri="{9D8B030D-6E8A-4147-A177-3AD203B41FA5}">
                      <a16:colId xmlns:a16="http://schemas.microsoft.com/office/drawing/2014/main" val="3719714306"/>
                    </a:ext>
                  </a:extLst>
                </a:gridCol>
              </a:tblGrid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763775132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게시글을 작성할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04412407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 dirty="0">
                          <a:solidFill>
                            <a:srgbClr val="000000"/>
                          </a:solidFill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게시글에 댓글을 작성할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44438700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열람하면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조회 수에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25300305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댓글이 작성될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댓글 수에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46047020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게시글의 작성자가 자신의 게시글을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게시글을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05862181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작성자가 자신의 댓글을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댓글을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49680785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제목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 내용으로 검색할 수 있다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361993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 작성자는 자신이 게시한 게시글의 제목과 작성 내용을 변경할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00628262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작성자는 자신이 작성한 댓글 내용을 변경할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03459227"/>
                  </a:ext>
                </a:extLst>
              </a:tr>
              <a:tr h="44222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게시글이 삭제될 때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댓글이 모두 삭제된다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485415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7573863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B79318B-4854-4989-9167-99E0704BD12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6153548"/>
              </p:ext>
            </p:extLst>
          </p:nvPr>
        </p:nvGraphicFramePr>
        <p:xfrm>
          <a:off x="1234310" y="1690688"/>
          <a:ext cx="10119490" cy="478131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61296">
                  <a:extLst>
                    <a:ext uri="{9D8B030D-6E8A-4147-A177-3AD203B41FA5}">
                      <a16:colId xmlns:a16="http://schemas.microsoft.com/office/drawing/2014/main" val="1461995414"/>
                    </a:ext>
                  </a:extLst>
                </a:gridCol>
                <a:gridCol w="9458194">
                  <a:extLst>
                    <a:ext uri="{9D8B030D-6E8A-4147-A177-3AD203B41FA5}">
                      <a16:colId xmlns:a16="http://schemas.microsoft.com/office/drawing/2014/main" val="261579956"/>
                    </a:ext>
                  </a:extLst>
                </a:gridCol>
              </a:tblGrid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514539592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걷기 코스의 코스 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 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 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 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 정보를 삽입할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979437984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걷기 코스의 코스 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 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 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 정보를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44537252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 코스의 평점을 매길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9615078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 코스의 평점을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44940682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 코스 인근 관광 정보를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25620691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추천계절 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 별 걷기 코스를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02066821"/>
                  </a:ext>
                </a:extLst>
              </a:tr>
              <a:tr h="55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자신이 매긴 걷기 코스의 평점을 변경할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7692627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9268157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직거래 장터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F1ECB017-9C4C-47B1-A297-9DC3D05894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93361397"/>
              </p:ext>
            </p:extLst>
          </p:nvPr>
        </p:nvGraphicFramePr>
        <p:xfrm>
          <a:off x="1367662" y="1941925"/>
          <a:ext cx="9471787" cy="416359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1298">
                  <a:extLst>
                    <a:ext uri="{9D8B030D-6E8A-4147-A177-3AD203B41FA5}">
                      <a16:colId xmlns:a16="http://schemas.microsoft.com/office/drawing/2014/main" val="3689990549"/>
                    </a:ext>
                  </a:extLst>
                </a:gridCol>
                <a:gridCol w="8830489">
                  <a:extLst>
                    <a:ext uri="{9D8B030D-6E8A-4147-A177-3AD203B41FA5}">
                      <a16:colId xmlns:a16="http://schemas.microsoft.com/office/drawing/2014/main" val="1779149420"/>
                    </a:ext>
                  </a:extLst>
                </a:gridCol>
              </a:tblGrid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522423081"/>
                  </a:ext>
                </a:extLst>
              </a:tr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물품을 카테고리별로 검색한다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29713760"/>
                  </a:ext>
                </a:extLst>
              </a:tr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직거래 참여 회원의 판매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 내역을 검색한다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50398174"/>
                  </a:ext>
                </a:extLst>
              </a:tr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판매 물품의 카테고리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사진을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21357253"/>
                  </a:ext>
                </a:extLst>
              </a:tr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물품을 등록한 회원은 물품의 가격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86997414"/>
                  </a:ext>
                </a:extLst>
              </a:tr>
              <a:tr h="6939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등록한 물품을 삭제할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1952473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22462136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동호회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E7FD8C5A-76DA-4771-8FF9-CDBC0A85500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36386494"/>
              </p:ext>
            </p:extLst>
          </p:nvPr>
        </p:nvGraphicFramePr>
        <p:xfrm>
          <a:off x="1405762" y="1704116"/>
          <a:ext cx="9557513" cy="452523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43036">
                  <a:extLst>
                    <a:ext uri="{9D8B030D-6E8A-4147-A177-3AD203B41FA5}">
                      <a16:colId xmlns:a16="http://schemas.microsoft.com/office/drawing/2014/main" val="567963310"/>
                    </a:ext>
                  </a:extLst>
                </a:gridCol>
                <a:gridCol w="8914477">
                  <a:extLst>
                    <a:ext uri="{9D8B030D-6E8A-4147-A177-3AD203B41FA5}">
                      <a16:colId xmlns:a16="http://schemas.microsoft.com/office/drawing/2014/main" val="122732281"/>
                    </a:ext>
                  </a:extLst>
                </a:gridCol>
              </a:tblGrid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55805386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주최자는 동호회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소개 정보를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52519250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 회원은 동호회 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소개를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20739626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 회원은 해당 회장을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06052924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회장은 해당 동호회의 회원이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명일 경우에만 동호회를 삭제할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38708731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회원 수의 내림차순과 오름차순을 기준으로 동호회를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85295670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동호회에 가입하거나 탈퇴한 경우 회원 수를 변경한다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220467704"/>
                  </a:ext>
                </a:extLst>
              </a:tr>
              <a:tr h="56565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지역을 기준으로 동호회를 검색할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4542407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35452834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B0BA25-1576-4275-B063-744F65F403D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80455922"/>
              </p:ext>
            </p:extLst>
          </p:nvPr>
        </p:nvGraphicFramePr>
        <p:xfrm>
          <a:off x="1405762" y="1690686"/>
          <a:ext cx="9186038" cy="453866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618043">
                  <a:extLst>
                    <a:ext uri="{9D8B030D-6E8A-4147-A177-3AD203B41FA5}">
                      <a16:colId xmlns:a16="http://schemas.microsoft.com/office/drawing/2014/main" val="4115799971"/>
                    </a:ext>
                  </a:extLst>
                </a:gridCol>
                <a:gridCol w="8567995">
                  <a:extLst>
                    <a:ext uri="{9D8B030D-6E8A-4147-A177-3AD203B41FA5}">
                      <a16:colId xmlns:a16="http://schemas.microsoft.com/office/drawing/2014/main" val="3788244223"/>
                    </a:ext>
                  </a:extLst>
                </a:gridCol>
              </a:tblGrid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트랜잭션 요구 분석 내용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954278985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위치를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78542480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새로운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 화폐 액수 정보를 삽입할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437327608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필요 없는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삭제할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054268950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위치 정보를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6530469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이전에 인증한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11905428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 인증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지역의 지역화폐 보유량을 변경한다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33739017"/>
                  </a:ext>
                </a:extLst>
              </a:tr>
              <a:tr h="56733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지역화폐를 상품권으로 교환하면 해당 지역의 지역화폐 보유량을 변경한다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0646686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80037278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223544" y="2858541"/>
            <a:ext cx="3744912" cy="1140917"/>
          </a:xfrm>
        </p:spPr>
        <p:txBody>
          <a:bodyPr>
            <a:normAutofit fontScale="90000"/>
          </a:bodyPr>
          <a:lstStyle/>
          <a:p>
            <a:r>
              <a:rPr lang="ko-KR" altLang="en-US" sz="6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개념적 모델링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76410623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8200" y="367406"/>
            <a:ext cx="10515600" cy="1325563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 프로젝트 주제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웹사이트를 위한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구축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12798" y="207126"/>
            <a:ext cx="6443748" cy="64437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06834942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후보 식별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직사각형 3">
            <a:extLst>
              <a:ext uri="{FF2B5EF4-FFF2-40B4-BE49-F238E27FC236}">
                <a16:creationId xmlns:a16="http://schemas.microsoft.com/office/drawing/2014/main" id="{C1A8B439-8C1C-48F1-B50F-5BF79B55C00C}"/>
              </a:ext>
            </a:extLst>
          </p:cNvPr>
          <p:cNvSpPr/>
          <p:nvPr/>
        </p:nvSpPr>
        <p:spPr>
          <a:xfrm>
            <a:off x="962025" y="1585826"/>
            <a:ext cx="3800475" cy="49070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일반회원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기업회원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등급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물품</a:t>
            </a: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_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카테고리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걷기모임스케줄표</a:t>
            </a: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기업회원정보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걷기모임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주최자</a:t>
            </a: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걷기코스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게시글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marL="342900" lvl="0" indent="-342900" fontAlgn="base" latinLnBrk="0">
              <a:lnSpc>
                <a:spcPct val="160000"/>
              </a:lnSpc>
              <a:buFont typeface="+mj-lt"/>
              <a:buAutoNum type="arabicPeriod"/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댓글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8EE25572-C9A2-408A-9CDD-82FDC38AA5FA}"/>
              </a:ext>
            </a:extLst>
          </p:cNvPr>
          <p:cNvSpPr/>
          <p:nvPr/>
        </p:nvSpPr>
        <p:spPr>
          <a:xfrm>
            <a:off x="6534150" y="689166"/>
            <a:ext cx="4371975" cy="579318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12.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관리자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13.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판매정보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14.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상품구매희망자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15. </a:t>
            </a:r>
            <a:r>
              <a:rPr lang="ko-KR" altLang="en-US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판매및구매내역</a:t>
            </a: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16.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쪽지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17.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판매자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18.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동호회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19. QR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</a:t>
            </a: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20. </a:t>
            </a:r>
            <a:r>
              <a:rPr lang="ko-KR" altLang="en-US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지역화폐보유량</a:t>
            </a:r>
            <a:endParaRPr lang="ko-KR" altLang="en-US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21.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신청자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22.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물품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23. </a:t>
            </a:r>
            <a:r>
              <a:rPr lang="ko-KR" altLang="en-US" kern="0" dirty="0" err="1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게시판카테고리</a:t>
            </a:r>
            <a:endParaRPr lang="en-US" altLang="ko-KR" kern="0" dirty="0">
              <a:solidFill>
                <a:srgbClr val="00000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lvl="0" fontAlgn="base" latinLnBrk="0">
              <a:lnSpc>
                <a:spcPct val="160000"/>
              </a:lnSpc>
            </a:pPr>
            <a:r>
              <a:rPr lang="en-US" altLang="ko-KR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24. </a:t>
            </a:r>
            <a:r>
              <a:rPr lang="ko-KR" altLang="en-US" kern="0" dirty="0">
                <a:solidFill>
                  <a:srgbClr val="000000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평점</a:t>
            </a:r>
          </a:p>
        </p:txBody>
      </p:sp>
    </p:spTree>
    <p:extLst>
      <p:ext uri="{BB962C8B-B14F-4D97-AF65-F5344CB8AC3E}">
        <p14:creationId xmlns:p14="http://schemas.microsoft.com/office/powerpoint/2010/main" val="90917862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후보 검토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340E3206-2293-472D-B93F-54B12AFBF2F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2077669"/>
              </p:ext>
            </p:extLst>
          </p:nvPr>
        </p:nvGraphicFramePr>
        <p:xfrm>
          <a:off x="704851" y="1871663"/>
          <a:ext cx="5391149" cy="445188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53001">
                  <a:extLst>
                    <a:ext uri="{9D8B030D-6E8A-4147-A177-3AD203B41FA5}">
                      <a16:colId xmlns:a16="http://schemas.microsoft.com/office/drawing/2014/main" val="2893950331"/>
                    </a:ext>
                  </a:extLst>
                </a:gridCol>
                <a:gridCol w="1063786">
                  <a:extLst>
                    <a:ext uri="{9D8B030D-6E8A-4147-A177-3AD203B41FA5}">
                      <a16:colId xmlns:a16="http://schemas.microsoft.com/office/drawing/2014/main" val="2370663520"/>
                    </a:ext>
                  </a:extLst>
                </a:gridCol>
                <a:gridCol w="566464">
                  <a:extLst>
                    <a:ext uri="{9D8B030D-6E8A-4147-A177-3AD203B41FA5}">
                      <a16:colId xmlns:a16="http://schemas.microsoft.com/office/drawing/2014/main" val="3700473270"/>
                    </a:ext>
                  </a:extLst>
                </a:gridCol>
                <a:gridCol w="1865470">
                  <a:extLst>
                    <a:ext uri="{9D8B030D-6E8A-4147-A177-3AD203B41FA5}">
                      <a16:colId xmlns:a16="http://schemas.microsoft.com/office/drawing/2014/main" val="2373496427"/>
                    </a:ext>
                  </a:extLst>
                </a:gridCol>
                <a:gridCol w="716709">
                  <a:extLst>
                    <a:ext uri="{9D8B030D-6E8A-4147-A177-3AD203B41FA5}">
                      <a16:colId xmlns:a16="http://schemas.microsoft.com/office/drawing/2014/main" val="1579548758"/>
                    </a:ext>
                  </a:extLst>
                </a:gridCol>
                <a:gridCol w="825719">
                  <a:extLst>
                    <a:ext uri="{9D8B030D-6E8A-4147-A177-3AD203B41FA5}">
                      <a16:colId xmlns:a16="http://schemas.microsoft.com/office/drawing/2014/main" val="504237477"/>
                    </a:ext>
                  </a:extLst>
                </a:gridCol>
              </a:tblGrid>
              <a:tr h="364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개체 후보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대표 속성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최종 개체 선정 여부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비고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30178444"/>
                  </a:ext>
                </a:extLst>
              </a:tr>
              <a:tr h="545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보행거리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1730489697"/>
                  </a:ext>
                </a:extLst>
              </a:tr>
              <a:tr h="42277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 부서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담당자전화번호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2794660590"/>
                  </a:ext>
                </a:extLst>
              </a:tr>
              <a:tr h="364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속성으로 표현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1230889114"/>
                  </a:ext>
                </a:extLst>
              </a:tr>
              <a:tr h="364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속성으로 표현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1607226844"/>
                  </a:ext>
                </a:extLst>
              </a:tr>
              <a:tr h="54511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걷기모임스케줄 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모임 참여자 명단 참조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223015576"/>
                  </a:ext>
                </a:extLst>
              </a:tr>
              <a:tr h="36400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기업회원정보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기업회원과 동일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20662" marR="20662" marT="5712" marB="5712" anchor="ctr"/>
                </a:tc>
                <a:extLst>
                  <a:ext uri="{0D108BD9-81ED-4DB2-BD59-A6C34878D82A}">
                    <a16:rowId xmlns:a16="http://schemas.microsoft.com/office/drawing/2014/main" val="3013489482"/>
                  </a:ext>
                </a:extLst>
              </a:tr>
            </a:tbl>
          </a:graphicData>
        </a:graphic>
      </p:graphicFrame>
      <p:graphicFrame>
        <p:nvGraphicFramePr>
          <p:cNvPr id="6" name="표 5">
            <a:extLst>
              <a:ext uri="{FF2B5EF4-FFF2-40B4-BE49-F238E27FC236}">
                <a16:creationId xmlns:a16="http://schemas.microsoft.com/office/drawing/2014/main" id="{30364EE5-BAD9-4BFE-BEEC-55DB5FEF3F1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456423"/>
              </p:ext>
            </p:extLst>
          </p:nvPr>
        </p:nvGraphicFramePr>
        <p:xfrm>
          <a:off x="6281484" y="673131"/>
          <a:ext cx="5605716" cy="565041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7050">
                  <a:extLst>
                    <a:ext uri="{9D8B030D-6E8A-4147-A177-3AD203B41FA5}">
                      <a16:colId xmlns:a16="http://schemas.microsoft.com/office/drawing/2014/main" val="1359587659"/>
                    </a:ext>
                  </a:extLst>
                </a:gridCol>
                <a:gridCol w="1106125">
                  <a:extLst>
                    <a:ext uri="{9D8B030D-6E8A-4147-A177-3AD203B41FA5}">
                      <a16:colId xmlns:a16="http://schemas.microsoft.com/office/drawing/2014/main" val="3795928257"/>
                    </a:ext>
                  </a:extLst>
                </a:gridCol>
                <a:gridCol w="589009">
                  <a:extLst>
                    <a:ext uri="{9D8B030D-6E8A-4147-A177-3AD203B41FA5}">
                      <a16:colId xmlns:a16="http://schemas.microsoft.com/office/drawing/2014/main" val="2784549056"/>
                    </a:ext>
                  </a:extLst>
                </a:gridCol>
                <a:gridCol w="1939716">
                  <a:extLst>
                    <a:ext uri="{9D8B030D-6E8A-4147-A177-3AD203B41FA5}">
                      <a16:colId xmlns:a16="http://schemas.microsoft.com/office/drawing/2014/main" val="4015632248"/>
                    </a:ext>
                  </a:extLst>
                </a:gridCol>
                <a:gridCol w="745234">
                  <a:extLst>
                    <a:ext uri="{9D8B030D-6E8A-4147-A177-3AD203B41FA5}">
                      <a16:colId xmlns:a16="http://schemas.microsoft.com/office/drawing/2014/main" val="3482256192"/>
                    </a:ext>
                  </a:extLst>
                </a:gridCol>
                <a:gridCol w="858582">
                  <a:extLst>
                    <a:ext uri="{9D8B030D-6E8A-4147-A177-3AD203B41FA5}">
                      <a16:colId xmlns:a16="http://schemas.microsoft.com/office/drawing/2014/main" val="67064480"/>
                    </a:ext>
                  </a:extLst>
                </a:gridCol>
              </a:tblGrid>
              <a:tr h="977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모임장소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최소인원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최대인원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개최시간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종료시간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개최날짜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799568907"/>
                  </a:ext>
                </a:extLst>
              </a:tr>
              <a:tr h="12996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 또는 기업회원과 동일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807062485"/>
                  </a:ext>
                </a:extLst>
              </a:tr>
              <a:tr h="129961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코스명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추천계절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화장실위치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관광정보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83411048"/>
                  </a:ext>
                </a:extLst>
              </a:tr>
              <a:tr h="977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작성내용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조회수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85012943"/>
                  </a:ext>
                </a:extLst>
              </a:tr>
              <a:tr h="4427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60629962"/>
                  </a:ext>
                </a:extLst>
              </a:tr>
              <a:tr h="65442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데이터 수가 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27029684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499108580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후보 검토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C77263D-9D82-438B-8A96-A885B36DB82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69108328"/>
              </p:ext>
            </p:extLst>
          </p:nvPr>
        </p:nvGraphicFramePr>
        <p:xfrm>
          <a:off x="671258" y="2190400"/>
          <a:ext cx="5424742" cy="403895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55200">
                  <a:extLst>
                    <a:ext uri="{9D8B030D-6E8A-4147-A177-3AD203B41FA5}">
                      <a16:colId xmlns:a16="http://schemas.microsoft.com/office/drawing/2014/main" val="870800191"/>
                    </a:ext>
                  </a:extLst>
                </a:gridCol>
                <a:gridCol w="1070415">
                  <a:extLst>
                    <a:ext uri="{9D8B030D-6E8A-4147-A177-3AD203B41FA5}">
                      <a16:colId xmlns:a16="http://schemas.microsoft.com/office/drawing/2014/main" val="2110514006"/>
                    </a:ext>
                  </a:extLst>
                </a:gridCol>
                <a:gridCol w="569994">
                  <a:extLst>
                    <a:ext uri="{9D8B030D-6E8A-4147-A177-3AD203B41FA5}">
                      <a16:colId xmlns:a16="http://schemas.microsoft.com/office/drawing/2014/main" val="3941762466"/>
                    </a:ext>
                  </a:extLst>
                </a:gridCol>
                <a:gridCol w="1877094">
                  <a:extLst>
                    <a:ext uri="{9D8B030D-6E8A-4147-A177-3AD203B41FA5}">
                      <a16:colId xmlns:a16="http://schemas.microsoft.com/office/drawing/2014/main" val="1317220437"/>
                    </a:ext>
                  </a:extLst>
                </a:gridCol>
                <a:gridCol w="721175">
                  <a:extLst>
                    <a:ext uri="{9D8B030D-6E8A-4147-A177-3AD203B41FA5}">
                      <a16:colId xmlns:a16="http://schemas.microsoft.com/office/drawing/2014/main" val="2343712167"/>
                    </a:ext>
                  </a:extLst>
                </a:gridCol>
                <a:gridCol w="830864">
                  <a:extLst>
                    <a:ext uri="{9D8B030D-6E8A-4147-A177-3AD203B41FA5}">
                      <a16:colId xmlns:a16="http://schemas.microsoft.com/office/drawing/2014/main" val="1145891192"/>
                    </a:ext>
                  </a:extLst>
                </a:gridCol>
              </a:tblGrid>
              <a:tr h="526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판매정보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물품과 동일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65091119"/>
                  </a:ext>
                </a:extLst>
              </a:tr>
              <a:tr h="7538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상품구매희망자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동일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529231046"/>
                  </a:ext>
                </a:extLst>
              </a:tr>
              <a:tr h="526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판매및구매내역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81444065"/>
                  </a:ext>
                </a:extLst>
              </a:tr>
              <a:tr h="52686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관계로 표현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62226495"/>
                  </a:ext>
                </a:extLst>
              </a:tr>
              <a:tr h="75386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동일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18969782"/>
                  </a:ext>
                </a:extLst>
              </a:tr>
              <a:tr h="95064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동호회이름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동호회소개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회원수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34336045"/>
                  </a:ext>
                </a:extLst>
              </a:tr>
            </a:tbl>
          </a:graphicData>
        </a:graphic>
      </p:graphicFrame>
      <p:graphicFrame>
        <p:nvGraphicFramePr>
          <p:cNvPr id="5" name="표 4">
            <a:extLst>
              <a:ext uri="{FF2B5EF4-FFF2-40B4-BE49-F238E27FC236}">
                <a16:creationId xmlns:a16="http://schemas.microsoft.com/office/drawing/2014/main" id="{ABF6EFED-2733-405A-BE14-E35120C840E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08414403"/>
              </p:ext>
            </p:extLst>
          </p:nvPr>
        </p:nvGraphicFramePr>
        <p:xfrm>
          <a:off x="6262434" y="1689169"/>
          <a:ext cx="5605716" cy="45401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367050">
                  <a:extLst>
                    <a:ext uri="{9D8B030D-6E8A-4147-A177-3AD203B41FA5}">
                      <a16:colId xmlns:a16="http://schemas.microsoft.com/office/drawing/2014/main" val="391884326"/>
                    </a:ext>
                  </a:extLst>
                </a:gridCol>
                <a:gridCol w="1106125">
                  <a:extLst>
                    <a:ext uri="{9D8B030D-6E8A-4147-A177-3AD203B41FA5}">
                      <a16:colId xmlns:a16="http://schemas.microsoft.com/office/drawing/2014/main" val="4290171304"/>
                    </a:ext>
                  </a:extLst>
                </a:gridCol>
                <a:gridCol w="589010">
                  <a:extLst>
                    <a:ext uri="{9D8B030D-6E8A-4147-A177-3AD203B41FA5}">
                      <a16:colId xmlns:a16="http://schemas.microsoft.com/office/drawing/2014/main" val="4150469590"/>
                    </a:ext>
                  </a:extLst>
                </a:gridCol>
                <a:gridCol w="1939716">
                  <a:extLst>
                    <a:ext uri="{9D8B030D-6E8A-4147-A177-3AD203B41FA5}">
                      <a16:colId xmlns:a16="http://schemas.microsoft.com/office/drawing/2014/main" val="106015744"/>
                    </a:ext>
                  </a:extLst>
                </a:gridCol>
                <a:gridCol w="745233">
                  <a:extLst>
                    <a:ext uri="{9D8B030D-6E8A-4147-A177-3AD203B41FA5}">
                      <a16:colId xmlns:a16="http://schemas.microsoft.com/office/drawing/2014/main" val="2907260041"/>
                    </a:ext>
                  </a:extLst>
                </a:gridCol>
                <a:gridCol w="858582">
                  <a:extLst>
                    <a:ext uri="{9D8B030D-6E8A-4147-A177-3AD203B41FA5}">
                      <a16:colId xmlns:a16="http://schemas.microsoft.com/office/drawing/2014/main" val="119531506"/>
                    </a:ext>
                  </a:extLst>
                </a:gridCol>
              </a:tblGrid>
              <a:tr h="7701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 화폐액수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49336028"/>
                  </a:ext>
                </a:extLst>
              </a:tr>
              <a:tr h="53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20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지역화폐보유량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금액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19275820"/>
                  </a:ext>
                </a:extLst>
              </a:tr>
              <a:tr h="7701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21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신청자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동일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83133119"/>
                  </a:ext>
                </a:extLst>
              </a:tr>
              <a:tr h="11533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22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판매자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판매물품명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O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716319599"/>
                  </a:ext>
                </a:extLst>
              </a:tr>
              <a:tr h="77013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23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게시판카테고리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속성으로 표현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61744989"/>
                  </a:ext>
                </a:extLst>
              </a:tr>
              <a:tr h="5382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24</a:t>
                      </a:r>
                      <a:endParaRPr 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</a:t>
                      </a:r>
                      <a:r>
                        <a:rPr lang="ko-KR" alt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</a:t>
                      </a:r>
                      <a:endParaRPr lang="ko-KR" alt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2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X</a:t>
                      </a:r>
                      <a:endParaRPr lang="en-US" sz="12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2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관계로 표현</a:t>
                      </a:r>
                      <a:endParaRPr lang="ko-KR" altLang="en-US" sz="12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719900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590545134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개체 식별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270E59BD-060C-444F-9237-9D4C7D2DBF3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9136531"/>
              </p:ext>
            </p:extLst>
          </p:nvPr>
        </p:nvGraphicFramePr>
        <p:xfrm>
          <a:off x="1317809" y="1500187"/>
          <a:ext cx="9855016" cy="507525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25287">
                  <a:extLst>
                    <a:ext uri="{9D8B030D-6E8A-4147-A177-3AD203B41FA5}">
                      <a16:colId xmlns:a16="http://schemas.microsoft.com/office/drawing/2014/main" val="1869532699"/>
                    </a:ext>
                  </a:extLst>
                </a:gridCol>
                <a:gridCol w="1820887">
                  <a:extLst>
                    <a:ext uri="{9D8B030D-6E8A-4147-A177-3AD203B41FA5}">
                      <a16:colId xmlns:a16="http://schemas.microsoft.com/office/drawing/2014/main" val="3669544889"/>
                    </a:ext>
                  </a:extLst>
                </a:gridCol>
                <a:gridCol w="7208842">
                  <a:extLst>
                    <a:ext uri="{9D8B030D-6E8A-4147-A177-3AD203B41FA5}">
                      <a16:colId xmlns:a16="http://schemas.microsoft.com/office/drawing/2014/main" val="3411332306"/>
                    </a:ext>
                  </a:extLst>
                </a:gridCol>
              </a:tblGrid>
              <a:tr h="4544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개체 후보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목록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952610540"/>
                  </a:ext>
                </a:extLst>
              </a:tr>
              <a:tr h="4544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보행거리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1473863158"/>
                  </a:ext>
                </a:extLst>
              </a:tr>
              <a:tr h="4544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근무부서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담당자전화번호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3954097711"/>
                  </a:ext>
                </a:extLst>
              </a:tr>
              <a:tr h="45446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모임장소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최소인원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최대인원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개최시간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종료시간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개최날짜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333395280"/>
                  </a:ext>
                </a:extLst>
              </a:tr>
              <a:tr h="70149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추천계절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화장실위치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관광정보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924035161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작성내용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조회수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2381509133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3211740313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동호회이름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동호회소개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844235693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지역화폐액수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3390067952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지역화폐보유량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금액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2962743372"/>
                  </a:ext>
                </a:extLst>
              </a:tr>
              <a:tr h="41301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판매물품명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324" marR="64324" marT="17784" marB="17784" anchor="ctr"/>
                </a:tc>
                <a:extLst>
                  <a:ext uri="{0D108BD9-81ED-4DB2-BD59-A6C34878D82A}">
                    <a16:rowId xmlns:a16="http://schemas.microsoft.com/office/drawing/2014/main" val="415930100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23856493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개체 식별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E9A4783-4839-4C56-A12B-070C1B93684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12792389"/>
              </p:ext>
            </p:extLst>
          </p:nvPr>
        </p:nvGraphicFramePr>
        <p:xfrm>
          <a:off x="1026827" y="1509714"/>
          <a:ext cx="10515600" cy="5002369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80672">
                  <a:extLst>
                    <a:ext uri="{9D8B030D-6E8A-4147-A177-3AD203B41FA5}">
                      <a16:colId xmlns:a16="http://schemas.microsoft.com/office/drawing/2014/main" val="3778376283"/>
                    </a:ext>
                  </a:extLst>
                </a:gridCol>
                <a:gridCol w="1942877">
                  <a:extLst>
                    <a:ext uri="{9D8B030D-6E8A-4147-A177-3AD203B41FA5}">
                      <a16:colId xmlns:a16="http://schemas.microsoft.com/office/drawing/2014/main" val="2568900569"/>
                    </a:ext>
                  </a:extLst>
                </a:gridCol>
                <a:gridCol w="5905245">
                  <a:extLst>
                    <a:ext uri="{9D8B030D-6E8A-4147-A177-3AD203B41FA5}">
                      <a16:colId xmlns:a16="http://schemas.microsoft.com/office/drawing/2014/main" val="324744339"/>
                    </a:ext>
                  </a:extLst>
                </a:gridCol>
                <a:gridCol w="1786806">
                  <a:extLst>
                    <a:ext uri="{9D8B030D-6E8A-4147-A177-3AD203B41FA5}">
                      <a16:colId xmlns:a16="http://schemas.microsoft.com/office/drawing/2014/main" val="3258195531"/>
                    </a:ext>
                  </a:extLst>
                </a:gridCol>
              </a:tblGrid>
              <a:tr h="35243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개체 후보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 목록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식별자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25428389"/>
                  </a:ext>
                </a:extLst>
              </a:tr>
              <a:tr h="430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보행거리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2441434831"/>
                  </a:ext>
                </a:extLst>
              </a:tr>
              <a:tr h="430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근무부서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담당자전화번호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50181675"/>
                  </a:ext>
                </a:extLst>
              </a:tr>
              <a:tr h="4309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모임장소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최소인원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최대인원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개최시간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종료시간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개최날짜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2585457232"/>
                  </a:ext>
                </a:extLst>
              </a:tr>
              <a:tr h="70570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코스명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추천계절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화장실위치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관광정보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3386444331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작성내용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조회수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3186010000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endParaRPr lang="ko-KR" altLang="en-US" sz="1400" kern="0" spc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2156760865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동호회소개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2841187158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지역화폐액수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3485246051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지역화폐보유량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금액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지역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829264443"/>
                  </a:ext>
                </a:extLst>
              </a:tr>
              <a:tr h="43871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판매물품명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420" marR="56420" marT="15599" marB="15599" anchor="ctr"/>
                </a:tc>
                <a:extLst>
                  <a:ext uri="{0D108BD9-81ED-4DB2-BD59-A6C34878D82A}">
                    <a16:rowId xmlns:a16="http://schemas.microsoft.com/office/drawing/2014/main" val="174157178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486541160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 식별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A5E2856-7F6F-4CFC-8383-85C1633A80B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77056850"/>
              </p:ext>
            </p:extLst>
          </p:nvPr>
        </p:nvGraphicFramePr>
        <p:xfrm>
          <a:off x="1052514" y="1595438"/>
          <a:ext cx="10086972" cy="482497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568284">
                  <a:extLst>
                    <a:ext uri="{9D8B030D-6E8A-4147-A177-3AD203B41FA5}">
                      <a16:colId xmlns:a16="http://schemas.microsoft.com/office/drawing/2014/main" val="3414847133"/>
                    </a:ext>
                  </a:extLst>
                </a:gridCol>
                <a:gridCol w="2049673">
                  <a:extLst>
                    <a:ext uri="{9D8B030D-6E8A-4147-A177-3AD203B41FA5}">
                      <a16:colId xmlns:a16="http://schemas.microsoft.com/office/drawing/2014/main" val="2833853030"/>
                    </a:ext>
                  </a:extLst>
                </a:gridCol>
                <a:gridCol w="4063102">
                  <a:extLst>
                    <a:ext uri="{9D8B030D-6E8A-4147-A177-3AD203B41FA5}">
                      <a16:colId xmlns:a16="http://schemas.microsoft.com/office/drawing/2014/main" val="3976038552"/>
                    </a:ext>
                  </a:extLst>
                </a:gridCol>
                <a:gridCol w="1558663">
                  <a:extLst>
                    <a:ext uri="{9D8B030D-6E8A-4147-A177-3AD203B41FA5}">
                      <a16:colId xmlns:a16="http://schemas.microsoft.com/office/drawing/2014/main" val="2520855405"/>
                    </a:ext>
                  </a:extLst>
                </a:gridCol>
                <a:gridCol w="1847250">
                  <a:extLst>
                    <a:ext uri="{9D8B030D-6E8A-4147-A177-3AD203B41FA5}">
                      <a16:colId xmlns:a16="http://schemas.microsoft.com/office/drawing/2014/main" val="1558896476"/>
                    </a:ext>
                  </a:extLst>
                </a:gridCol>
              </a:tblGrid>
              <a:tr h="37569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 이름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관련된 개체 목록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 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속성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835194727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3758466163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개최하다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4099859993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개최하다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1832880085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게시글작성하다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3869948681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게시글작성하다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3869772027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514349709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870558129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28999553"/>
                  </a:ext>
                </a:extLst>
              </a:tr>
              <a:tr h="49324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댓글작성하다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8252" marR="58252" marT="16105" marB="16105" anchor="ctr"/>
                </a:tc>
                <a:extLst>
                  <a:ext uri="{0D108BD9-81ED-4DB2-BD59-A6C34878D82A}">
                    <a16:rowId xmlns:a16="http://schemas.microsoft.com/office/drawing/2014/main" val="1247640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7173399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관계 식별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D97DA5A6-050F-4560-806D-9E4F5C4BAF0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25728833"/>
              </p:ext>
            </p:extLst>
          </p:nvPr>
        </p:nvGraphicFramePr>
        <p:xfrm>
          <a:off x="1343025" y="1690688"/>
          <a:ext cx="9505949" cy="4767838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73942">
                  <a:extLst>
                    <a:ext uri="{9D8B030D-6E8A-4147-A177-3AD203B41FA5}">
                      <a16:colId xmlns:a16="http://schemas.microsoft.com/office/drawing/2014/main" val="663360130"/>
                    </a:ext>
                  </a:extLst>
                </a:gridCol>
                <a:gridCol w="1591246">
                  <a:extLst>
                    <a:ext uri="{9D8B030D-6E8A-4147-A177-3AD203B41FA5}">
                      <a16:colId xmlns:a16="http://schemas.microsoft.com/office/drawing/2014/main" val="4226578917"/>
                    </a:ext>
                  </a:extLst>
                </a:gridCol>
                <a:gridCol w="3154356">
                  <a:extLst>
                    <a:ext uri="{9D8B030D-6E8A-4147-A177-3AD203B41FA5}">
                      <a16:colId xmlns:a16="http://schemas.microsoft.com/office/drawing/2014/main" val="1561748379"/>
                    </a:ext>
                  </a:extLst>
                </a:gridCol>
                <a:gridCol w="1210056">
                  <a:extLst>
                    <a:ext uri="{9D8B030D-6E8A-4147-A177-3AD203B41FA5}">
                      <a16:colId xmlns:a16="http://schemas.microsoft.com/office/drawing/2014/main" val="3123508016"/>
                    </a:ext>
                  </a:extLst>
                </a:gridCol>
                <a:gridCol w="2776349">
                  <a:extLst>
                    <a:ext uri="{9D8B030D-6E8A-4147-A177-3AD203B41FA5}">
                      <a16:colId xmlns:a16="http://schemas.microsoft.com/office/drawing/2014/main" val="2536034287"/>
                    </a:ext>
                  </a:extLst>
                </a:gridCol>
              </a:tblGrid>
              <a:tr h="73205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댓글작성하다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95090545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854370084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찜하다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22785697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14948550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45432800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개설하다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개설일시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60174662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가입하다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가입일시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62469445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인증하다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QR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인증일시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8005572"/>
                  </a:ext>
                </a:extLst>
              </a:tr>
              <a:tr h="498539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보유하다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지역화폐보유량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2609115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696328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관계 식별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6514F893-4DEF-4AF3-B9F5-5F8C1584C7E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42762739"/>
              </p:ext>
            </p:extLst>
          </p:nvPr>
        </p:nvGraphicFramePr>
        <p:xfrm>
          <a:off x="1004887" y="1577471"/>
          <a:ext cx="10182226" cy="491540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790193">
                  <a:extLst>
                    <a:ext uri="{9D8B030D-6E8A-4147-A177-3AD203B41FA5}">
                      <a16:colId xmlns:a16="http://schemas.microsoft.com/office/drawing/2014/main" val="1836383866"/>
                    </a:ext>
                  </a:extLst>
                </a:gridCol>
                <a:gridCol w="1903356">
                  <a:extLst>
                    <a:ext uri="{9D8B030D-6E8A-4147-A177-3AD203B41FA5}">
                      <a16:colId xmlns:a16="http://schemas.microsoft.com/office/drawing/2014/main" val="353981335"/>
                    </a:ext>
                  </a:extLst>
                </a:gridCol>
                <a:gridCol w="3088127">
                  <a:extLst>
                    <a:ext uri="{9D8B030D-6E8A-4147-A177-3AD203B41FA5}">
                      <a16:colId xmlns:a16="http://schemas.microsoft.com/office/drawing/2014/main" val="3228273639"/>
                    </a:ext>
                  </a:extLst>
                </a:gridCol>
                <a:gridCol w="1314450">
                  <a:extLst>
                    <a:ext uri="{9D8B030D-6E8A-4147-A177-3AD203B41FA5}">
                      <a16:colId xmlns:a16="http://schemas.microsoft.com/office/drawing/2014/main" val="3981445318"/>
                    </a:ext>
                  </a:extLst>
                </a:gridCol>
                <a:gridCol w="1304925">
                  <a:extLst>
                    <a:ext uri="{9D8B030D-6E8A-4147-A177-3AD203B41FA5}">
                      <a16:colId xmlns:a16="http://schemas.microsoft.com/office/drawing/2014/main" val="1643537390"/>
                    </a:ext>
                  </a:extLst>
                </a:gridCol>
                <a:gridCol w="1781175">
                  <a:extLst>
                    <a:ext uri="{9D8B030D-6E8A-4147-A177-3AD203B41FA5}">
                      <a16:colId xmlns:a16="http://schemas.microsoft.com/office/drawing/2014/main" val="1721669438"/>
                    </a:ext>
                  </a:extLst>
                </a:gridCol>
              </a:tblGrid>
              <a:tr h="32502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 이름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관련된 개체 목록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 유형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관계 설명 속성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식별자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574215395"/>
                  </a:ext>
                </a:extLst>
              </a:tr>
              <a:tr h="368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참여하다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868006764"/>
                  </a:ext>
                </a:extLst>
              </a:tr>
              <a:tr h="368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524553363"/>
                  </a:ext>
                </a:extLst>
              </a:tr>
              <a:tr h="368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모임번호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3016796080"/>
                  </a:ext>
                </a:extLst>
              </a:tr>
              <a:tr h="368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게시글작성하다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2533564217"/>
                  </a:ext>
                </a:extLst>
              </a:tr>
              <a:tr h="36858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게시글작성하다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1812752249"/>
                  </a:ext>
                </a:extLst>
              </a:tr>
              <a:tr h="650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</a:t>
                      </a:r>
                      <a:endParaRPr lang="ko-KR" altLang="en-US" sz="1400" kern="0" spc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1659116462"/>
                  </a:ext>
                </a:extLst>
              </a:tr>
              <a:tr h="650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</a:t>
                      </a:r>
                      <a:endParaRPr lang="ko-KR" altLang="en-US" sz="1400" kern="0" spc="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177190578"/>
                  </a:ext>
                </a:extLst>
              </a:tr>
              <a:tr h="650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endParaRPr lang="ko-KR" altLang="en-US" sz="1400" kern="0" spc="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1955788974"/>
                  </a:ext>
                </a:extLst>
              </a:tr>
              <a:tr h="650027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쪽지보내다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)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내용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발송일시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송신자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endParaRPr lang="ko-KR" altLang="en-US" sz="1400" kern="0" spc="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수신자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910" marR="57910" marT="16011" marB="16011" anchor="ctr"/>
                </a:tc>
                <a:extLst>
                  <a:ext uri="{0D108BD9-81ED-4DB2-BD59-A6C34878D82A}">
                    <a16:rowId xmlns:a16="http://schemas.microsoft.com/office/drawing/2014/main" val="240019386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376588682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최종 관계 식별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6D243A1F-C31D-48D2-9C5D-1388318A3114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52036351"/>
              </p:ext>
            </p:extLst>
          </p:nvPr>
        </p:nvGraphicFramePr>
        <p:xfrm>
          <a:off x="984763" y="1568447"/>
          <a:ext cx="9978512" cy="482519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820207">
                  <a:extLst>
                    <a:ext uri="{9D8B030D-6E8A-4147-A177-3AD203B41FA5}">
                      <a16:colId xmlns:a16="http://schemas.microsoft.com/office/drawing/2014/main" val="2050754854"/>
                    </a:ext>
                  </a:extLst>
                </a:gridCol>
                <a:gridCol w="1975650">
                  <a:extLst>
                    <a:ext uri="{9D8B030D-6E8A-4147-A177-3AD203B41FA5}">
                      <a16:colId xmlns:a16="http://schemas.microsoft.com/office/drawing/2014/main" val="596483597"/>
                    </a:ext>
                  </a:extLst>
                </a:gridCol>
                <a:gridCol w="2534455">
                  <a:extLst>
                    <a:ext uri="{9D8B030D-6E8A-4147-A177-3AD203B41FA5}">
                      <a16:colId xmlns:a16="http://schemas.microsoft.com/office/drawing/2014/main" val="1804797682"/>
                    </a:ext>
                  </a:extLst>
                </a:gridCol>
                <a:gridCol w="1400175">
                  <a:extLst>
                    <a:ext uri="{9D8B030D-6E8A-4147-A177-3AD203B41FA5}">
                      <a16:colId xmlns:a16="http://schemas.microsoft.com/office/drawing/2014/main" val="1917732222"/>
                    </a:ext>
                  </a:extLst>
                </a:gridCol>
                <a:gridCol w="1571625">
                  <a:extLst>
                    <a:ext uri="{9D8B030D-6E8A-4147-A177-3AD203B41FA5}">
                      <a16:colId xmlns:a16="http://schemas.microsoft.com/office/drawing/2014/main" val="178330888"/>
                    </a:ext>
                  </a:extLst>
                </a:gridCol>
                <a:gridCol w="1676400">
                  <a:extLst>
                    <a:ext uri="{9D8B030D-6E8A-4147-A177-3AD203B41FA5}">
                      <a16:colId xmlns:a16="http://schemas.microsoft.com/office/drawing/2014/main" val="419015225"/>
                    </a:ext>
                  </a:extLst>
                </a:gridCol>
              </a:tblGrid>
              <a:tr h="676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댓글작성하다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endParaRPr lang="ko-KR" altLang="en-US" sz="1400" kern="0" spc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2954696586"/>
                  </a:ext>
                </a:extLst>
              </a:tr>
              <a:tr h="676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_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댓글작성하다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게시글번호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</a:t>
                      </a:r>
                      <a:endParaRPr lang="ko-KR" altLang="en-US" sz="1400" kern="0" spc="0" dirty="0"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1954010851"/>
                  </a:ext>
                </a:extLst>
              </a:tr>
              <a:tr h="67631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평가하다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걷기코스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</a:t>
                      </a:r>
                    </a:p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1843121210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13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찜하다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2870830637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14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1883880751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15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물품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1176024076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16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개설하다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개설일시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3667968737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17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가입하다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가입일시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동호회번호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1870061396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18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인증하다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QR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M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인증일시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QR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4290801387"/>
                  </a:ext>
                </a:extLst>
              </a:tr>
              <a:tr h="396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19</a:t>
                      </a:r>
                      <a:endParaRPr 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보유하다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지역화폐보유량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 : N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-</a:t>
                      </a:r>
                      <a:endParaRPr 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9156" marR="59156" marT="16355" marB="16355" anchor="ctr"/>
                </a:tc>
                <a:extLst>
                  <a:ext uri="{0D108BD9-81ED-4DB2-BD59-A6C34878D82A}">
                    <a16:rowId xmlns:a16="http://schemas.microsoft.com/office/drawing/2014/main" val="27834248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74713415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ERD</a:t>
            </a:r>
            <a:endParaRPr lang="ko-KR" altLang="en-US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942756BB-CCC2-46B4-9517-7053E9E13B6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47875" y="1"/>
            <a:ext cx="9153525" cy="7077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805512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14197" y="327660"/>
            <a:ext cx="9692640" cy="1325562"/>
          </a:xfrm>
        </p:spPr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DB 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목적 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>
              <a:lnSpc>
                <a:spcPct val="150000"/>
              </a:lnSpc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웹사이트 회원 간 소통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걷기관련 활동 장려</a:t>
            </a:r>
            <a:endParaRPr lang="en-US" altLang="ko-KR" sz="28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28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경제 활성화</a:t>
            </a:r>
            <a:endParaRPr lang="ko-KR" altLang="en-US" sz="2800" dirty="0">
              <a:solidFill>
                <a:srgbClr val="00B050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045524256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8672" y="2858541"/>
            <a:ext cx="4234656" cy="1140917"/>
          </a:xfrm>
        </p:spPr>
        <p:txBody>
          <a:bodyPr>
            <a:normAutofit fontScale="90000"/>
          </a:bodyPr>
          <a:lstStyle/>
          <a:p>
            <a:r>
              <a:rPr lang="ko-KR" altLang="en-US" sz="600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트랜잭션 모델링</a:t>
            </a:r>
            <a:endParaRPr lang="ko-KR" altLang="en-US" sz="60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18722877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일반회원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DD371C19-B96C-4AD5-8A17-6CA443C2B9B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54776740"/>
              </p:ext>
            </p:extLst>
          </p:nvPr>
        </p:nvGraphicFramePr>
        <p:xfrm>
          <a:off x="1171574" y="1538288"/>
          <a:ext cx="9772651" cy="488874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53520">
                  <a:extLst>
                    <a:ext uri="{9D8B030D-6E8A-4147-A177-3AD203B41FA5}">
                      <a16:colId xmlns:a16="http://schemas.microsoft.com/office/drawing/2014/main" val="2022162111"/>
                    </a:ext>
                  </a:extLst>
                </a:gridCol>
                <a:gridCol w="8719131">
                  <a:extLst>
                    <a:ext uri="{9D8B030D-6E8A-4147-A177-3AD203B41FA5}">
                      <a16:colId xmlns:a16="http://schemas.microsoft.com/office/drawing/2014/main" val="3149085285"/>
                    </a:ext>
                  </a:extLst>
                </a:gridCol>
              </a:tblGrid>
              <a:tr h="22702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 관리 관련 트랜잭션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46690346"/>
                  </a:ext>
                </a:extLst>
              </a:tr>
              <a:tr h="368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쪽지기능을 사용하기 위해 자신을 포함한 서로의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897004251"/>
                  </a:ext>
                </a:extLst>
              </a:tr>
              <a:tr h="368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보내거나 받은 쪽지를 검색할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3811287718"/>
                  </a:ext>
                </a:extLst>
              </a:tr>
              <a:tr h="368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일반회원의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보행거리 정보를 삽입한다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408705660"/>
                  </a:ext>
                </a:extLst>
              </a:tr>
              <a:tr h="3689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걷기모임 참여가 확정되었을 때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스케줄 표에 일정이 삽입된다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729964839"/>
                  </a:ext>
                </a:extLst>
              </a:tr>
              <a:tr h="452201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탈퇴하면 해당 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이름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생년월일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계정상태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등급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보행거리 정보는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이후 삭제된다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1128284227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기존 일반회원의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pw,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주소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이메일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전화번호를 변경할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3811090846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보행거리를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km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 점수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점으로 환산하고 점수에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1059951768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코스 평점 부여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3318545542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게시글 작성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1330353456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댓글 작성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1649682360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이상 비 로그인 상태일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휴면 상태로 변경된다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1374938114"/>
                  </a:ext>
                </a:extLst>
              </a:tr>
              <a:tr h="334425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점수가 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300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이상이 되면 골드 등급으로 변경한다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7676" marR="57676" marT="15946" marB="15946" anchor="ctr"/>
                </a:tc>
                <a:extLst>
                  <a:ext uri="{0D108BD9-81ED-4DB2-BD59-A6C34878D82A}">
                    <a16:rowId xmlns:a16="http://schemas.microsoft.com/office/drawing/2014/main" val="411808003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97315658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기업회원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CECBF212-90FD-4BF6-8734-31C346DCD96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74477219"/>
              </p:ext>
            </p:extLst>
          </p:nvPr>
        </p:nvGraphicFramePr>
        <p:xfrm>
          <a:off x="1185925" y="1790811"/>
          <a:ext cx="9720200" cy="452549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47866">
                  <a:extLst>
                    <a:ext uri="{9D8B030D-6E8A-4147-A177-3AD203B41FA5}">
                      <a16:colId xmlns:a16="http://schemas.microsoft.com/office/drawing/2014/main" val="3568745001"/>
                    </a:ext>
                  </a:extLst>
                </a:gridCol>
                <a:gridCol w="8672334">
                  <a:extLst>
                    <a:ext uri="{9D8B030D-6E8A-4147-A177-3AD203B41FA5}">
                      <a16:colId xmlns:a16="http://schemas.microsoft.com/office/drawing/2014/main" val="3622374141"/>
                    </a:ext>
                  </a:extLst>
                </a:gridCol>
              </a:tblGrid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 관리 관련 트랜잭션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664075760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쪽지 기능을 사용하기 위해 자신을 포함한 서로의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65179746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기업회원은 자신이 보내거나 받은 쪽지를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736149753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기업회원의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근무부서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담당자전화번호를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691334565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기업회원이 탈퇴하면 해당 회원의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pw,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근무부서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담당자전화번호는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30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 이후 삭제된다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71758246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 담당자가 변경될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담당자이름과 담당자전화번호 정보를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92955755"/>
                  </a:ext>
                </a:extLst>
              </a:tr>
              <a:tr h="608834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기업로고가 변경될 시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로고를 변경할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216872568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042023601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모임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4AA66AE9-E30F-4C9C-8354-FBFCAC731D3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708068055"/>
              </p:ext>
            </p:extLst>
          </p:nvPr>
        </p:nvGraphicFramePr>
        <p:xfrm>
          <a:off x="1104900" y="1585912"/>
          <a:ext cx="9563099" cy="4802182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30929">
                  <a:extLst>
                    <a:ext uri="{9D8B030D-6E8A-4147-A177-3AD203B41FA5}">
                      <a16:colId xmlns:a16="http://schemas.microsoft.com/office/drawing/2014/main" val="877568538"/>
                    </a:ext>
                  </a:extLst>
                </a:gridCol>
                <a:gridCol w="8532170">
                  <a:extLst>
                    <a:ext uri="{9D8B030D-6E8A-4147-A177-3AD203B41FA5}">
                      <a16:colId xmlns:a16="http://schemas.microsoft.com/office/drawing/2014/main" val="3654944252"/>
                    </a:ext>
                  </a:extLst>
                </a:gridCol>
              </a:tblGrid>
              <a:tr h="349006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모임 관리 관련 트랜잭션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21099619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지역별로 개최된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2159782538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걷기모임에 현재 참여한 회원수를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3449304205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월별로 개최된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802203758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지금까지 참여한 모든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64096558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쪽지를 보내기 위해서 일반회원은 걷기모임의 주최자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464713336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모든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1799982772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회원 수의 내림차순과 오름차순을 기준으로 걷기모임을 검색할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2405840641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골드 등급인 일반회원 및 기업회원은 새로운 걷기모임을 삽입한다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549207614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주최자인 일반회원 및 기업회원이 개최 전 모임을 취소할 시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걷기모임을 삭제한다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1586763432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 인원수를 만족하지 않은 걷기모임은 삭제된다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3446640414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걷기모임을 주최한 일반회원은 걷기 모임에 참여한 일반회원 중 한 명을 선정하여 걷기모임 주최자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</a:t>
                      </a:r>
                      <a:r>
                        <a:rPr lang="ko-KR" altLang="en-US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를 변경할 수 있다</a:t>
                      </a:r>
                      <a:r>
                        <a:rPr lang="en-US" altLang="ko-KR" sz="14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2476494816"/>
                  </a:ext>
                </a:extLst>
              </a:tr>
              <a:tr h="37109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주최자는 걷기모임의 모임장소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최소인원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최대인원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개최시간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종료시간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개최날짜 정보를 변경할 수 있다</a:t>
                      </a:r>
                      <a:r>
                        <a:rPr lang="en-US" altLang="ko-KR" sz="14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4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56296" marR="56296" marT="15564" marB="15564" anchor="ctr"/>
                </a:tc>
                <a:extLst>
                  <a:ext uri="{0D108BD9-81ED-4DB2-BD59-A6C34878D82A}">
                    <a16:rowId xmlns:a16="http://schemas.microsoft.com/office/drawing/2014/main" val="38030581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879196626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게시글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3682A009-7318-42CA-9B4B-2ED86B45662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432165115"/>
              </p:ext>
            </p:extLst>
          </p:nvPr>
        </p:nvGraphicFramePr>
        <p:xfrm>
          <a:off x="1228725" y="1537930"/>
          <a:ext cx="9248775" cy="4872391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97044">
                  <a:extLst>
                    <a:ext uri="{9D8B030D-6E8A-4147-A177-3AD203B41FA5}">
                      <a16:colId xmlns:a16="http://schemas.microsoft.com/office/drawing/2014/main" val="2716976739"/>
                    </a:ext>
                  </a:extLst>
                </a:gridCol>
                <a:gridCol w="8251731">
                  <a:extLst>
                    <a:ext uri="{9D8B030D-6E8A-4147-A177-3AD203B41FA5}">
                      <a16:colId xmlns:a16="http://schemas.microsoft.com/office/drawing/2014/main" val="1174970266"/>
                    </a:ext>
                  </a:extLst>
                </a:gridCol>
              </a:tblGrid>
              <a:tr h="39337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 관리 관련 트랜잭션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638243543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제목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작성내용으로 검색할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1431363478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게시글을 작성할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502671788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일반회원과 기업회원은 게시글에 댓글을 작성할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2504444496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제목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작성내용으로 검색할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1785267809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열람하면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조회수에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3711244950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댓글이 작성될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댓글수에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2326596458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 작성자는 자신이 게시한 게시글의 제목과 작성내용을 변경할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2667178260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작성자는 자신이 작성한 댓글내용을 변경할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2173536830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게시글의 작성자가 자신의 게시글을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게시글을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2526704935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fontAlgn="base" latinLnBrk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 작성자가 자신의 댓글을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혹은 관리자가 운영 정책을 위반하는 댓글을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3009151599"/>
                  </a:ext>
                </a:extLst>
              </a:tr>
              <a:tr h="40718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게시글이 삭제될 때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댓글이 모두 삭제된다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2405" marR="62405" marT="17253" marB="17253" anchor="ctr"/>
                </a:tc>
                <a:extLst>
                  <a:ext uri="{0D108BD9-81ED-4DB2-BD59-A6C34878D82A}">
                    <a16:rowId xmlns:a16="http://schemas.microsoft.com/office/drawing/2014/main" val="307469535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772420476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5D0B03C8-23C9-46C4-9BC5-0E1315478505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89508805"/>
              </p:ext>
            </p:extLst>
          </p:nvPr>
        </p:nvGraphicFramePr>
        <p:xfrm>
          <a:off x="1257300" y="1670209"/>
          <a:ext cx="9734550" cy="4669093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49411">
                  <a:extLst>
                    <a:ext uri="{9D8B030D-6E8A-4147-A177-3AD203B41FA5}">
                      <a16:colId xmlns:a16="http://schemas.microsoft.com/office/drawing/2014/main" val="4268322531"/>
                    </a:ext>
                  </a:extLst>
                </a:gridCol>
                <a:gridCol w="8685139">
                  <a:extLst>
                    <a:ext uri="{9D8B030D-6E8A-4147-A177-3AD203B41FA5}">
                      <a16:colId xmlns:a16="http://schemas.microsoft.com/office/drawing/2014/main" val="1767938631"/>
                    </a:ext>
                  </a:extLst>
                </a:gridCol>
              </a:tblGrid>
              <a:tr h="45095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 코스 관리 관련 트랜잭션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08324465"/>
                  </a:ext>
                </a:extLst>
              </a:tr>
              <a:tr h="494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걷기코스 인근 관광정보를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15169743"/>
                  </a:ext>
                </a:extLst>
              </a:tr>
              <a:tr h="494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추천계절별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테마별 걷기코스를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867634642"/>
                  </a:ext>
                </a:extLst>
              </a:tr>
              <a:tr h="494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걷기코스의 평점을 검색할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024508477"/>
                  </a:ext>
                </a:extLst>
              </a:tr>
              <a:tr h="8079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걷기코스의 코스번호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관광정보를 삽입할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89182669"/>
                  </a:ext>
                </a:extLst>
              </a:tr>
              <a:tr h="494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걷기코스의 평점을 매길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11977829"/>
                  </a:ext>
                </a:extLst>
              </a:tr>
              <a:tr h="80799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걷기코스의 코스명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평점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화장실위치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거리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(km),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예상소요시간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관광정보를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4205063947"/>
                  </a:ext>
                </a:extLst>
              </a:tr>
              <a:tr h="494632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자신이 매긴 걷기코스의 평점을 변경할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67242584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963768113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직거래 장터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5FCFD4B7-0508-4E44-8B73-AE9935F8A69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73736612"/>
              </p:ext>
            </p:extLst>
          </p:nvPr>
        </p:nvGraphicFramePr>
        <p:xfrm>
          <a:off x="1200149" y="1955387"/>
          <a:ext cx="9344025" cy="4014505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7312">
                  <a:extLst>
                    <a:ext uri="{9D8B030D-6E8A-4147-A177-3AD203B41FA5}">
                      <a16:colId xmlns:a16="http://schemas.microsoft.com/office/drawing/2014/main" val="477806155"/>
                    </a:ext>
                  </a:extLst>
                </a:gridCol>
                <a:gridCol w="8336713">
                  <a:extLst>
                    <a:ext uri="{9D8B030D-6E8A-4147-A177-3AD203B41FA5}">
                      <a16:colId xmlns:a16="http://schemas.microsoft.com/office/drawing/2014/main" val="1754713217"/>
                    </a:ext>
                  </a:extLst>
                </a:gridCol>
              </a:tblGrid>
              <a:tr h="62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직거래 장터 관리 관련 트랜잭션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085818221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물품을 카테고리별로 검색한다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072135520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직거래 참여 회원의 판매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구매 내역을 검색한다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166092193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판매 물품의 카테고리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가격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사진을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36648267"/>
                  </a:ext>
                </a:extLst>
              </a:tr>
              <a:tr h="865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 물품을 등록한 회원은 물품의 가격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설명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카테고리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판매물품명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사진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판매상태를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643762841"/>
                  </a:ext>
                </a:extLst>
              </a:tr>
              <a:tr h="628403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등록한 물품을 삭제할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042847881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364398858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동호회 관리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A4301DBC-7076-4610-81A9-7B6ABFCF676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669852345"/>
              </p:ext>
            </p:extLst>
          </p:nvPr>
        </p:nvGraphicFramePr>
        <p:xfrm>
          <a:off x="1343025" y="1690687"/>
          <a:ext cx="9229725" cy="4491040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994990">
                  <a:extLst>
                    <a:ext uri="{9D8B030D-6E8A-4147-A177-3AD203B41FA5}">
                      <a16:colId xmlns:a16="http://schemas.microsoft.com/office/drawing/2014/main" val="2787747231"/>
                    </a:ext>
                  </a:extLst>
                </a:gridCol>
                <a:gridCol w="8234735">
                  <a:extLst>
                    <a:ext uri="{9D8B030D-6E8A-4147-A177-3AD203B41FA5}">
                      <a16:colId xmlns:a16="http://schemas.microsoft.com/office/drawing/2014/main" val="2880310953"/>
                    </a:ext>
                  </a:extLst>
                </a:gridCol>
              </a:tblGrid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관리 관련 트랜잭션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306127147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회원수의 내림차순과 오름차순을 기준으로 동호회를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393135636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지역을 기준으로 동호회를 검색할 수 있다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775905244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 주최자는 동호회이름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동호회소개 정보를 삽입한다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531778982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 회원은 동호회이름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동호회소개를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943671191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 회원은 해당 동호회회장을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678122711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동호회에 가입하거나 탈퇴한 경우 회원수를 변경한다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586468252"/>
                  </a:ext>
                </a:extLst>
              </a:tr>
              <a:tr h="5613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동호회회장은 해당 동호회의 회원이 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명일 경우에만 동호회를 삭제할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577279912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259423404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QR</a:t>
            </a:r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관리</a:t>
            </a:r>
          </a:p>
        </p:txBody>
      </p:sp>
      <p:graphicFrame>
        <p:nvGraphicFramePr>
          <p:cNvPr id="4" name="표 3">
            <a:extLst>
              <a:ext uri="{FF2B5EF4-FFF2-40B4-BE49-F238E27FC236}">
                <a16:creationId xmlns:a16="http://schemas.microsoft.com/office/drawing/2014/main" id="{BCB146A1-E020-49C6-A21B-E4A80C932E1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672884242"/>
              </p:ext>
            </p:extLst>
          </p:nvPr>
        </p:nvGraphicFramePr>
        <p:xfrm>
          <a:off x="1276349" y="1683366"/>
          <a:ext cx="9344025" cy="4545984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07312">
                  <a:extLst>
                    <a:ext uri="{9D8B030D-6E8A-4147-A177-3AD203B41FA5}">
                      <a16:colId xmlns:a16="http://schemas.microsoft.com/office/drawing/2014/main" val="4146089739"/>
                    </a:ext>
                  </a:extLst>
                </a:gridCol>
                <a:gridCol w="8336713">
                  <a:extLst>
                    <a:ext uri="{9D8B030D-6E8A-4147-A177-3AD203B41FA5}">
                      <a16:colId xmlns:a16="http://schemas.microsoft.com/office/drawing/2014/main" val="638705653"/>
                    </a:ext>
                  </a:extLst>
                </a:gridCol>
              </a:tblGrid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유형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 관리 관련 트랜잭션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0410566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위치를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458668734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검색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자신이 이전에 인증한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검색할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138177026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삽입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새로운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id,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위치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코스번호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지역화폐액수 정보를 삽입할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311883176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코드의 위치 정보를 변경할 수 있다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808869424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 인증 시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지역의 지역화폐보유량을 변경한다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3135045406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변경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지역화폐를 상품권으로 교환하면 해당 지역의 지역화폐보유량을 변경한다</a:t>
                      </a:r>
                      <a:r>
                        <a:rPr lang="en-US" altLang="ko-KR" sz="18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1931253468"/>
                  </a:ext>
                </a:extLst>
              </a:tr>
              <a:tr h="568248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삭제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필요 없는 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삭제할 수 있다</a:t>
                      </a:r>
                      <a:r>
                        <a:rPr lang="en-US" altLang="ko-KR" sz="18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8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4770" marR="64770" marT="17907" marB="17907" anchor="ctr"/>
                </a:tc>
                <a:extLst>
                  <a:ext uri="{0D108BD9-81ED-4DB2-BD59-A6C34878D82A}">
                    <a16:rowId xmlns:a16="http://schemas.microsoft.com/office/drawing/2014/main" val="298902749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229221415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978672" y="2858541"/>
            <a:ext cx="4234656" cy="1140917"/>
          </a:xfrm>
        </p:spPr>
        <p:txBody>
          <a:bodyPr>
            <a:normAutofit/>
          </a:bodyPr>
          <a:lstStyle/>
          <a:p>
            <a:r>
              <a:rPr lang="ko-KR" altLang="en-US" sz="60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제약조건 정의</a:t>
            </a:r>
          </a:p>
        </p:txBody>
      </p:sp>
    </p:spTree>
    <p:extLst>
      <p:ext uri="{BB962C8B-B14F-4D97-AF65-F5344CB8AC3E}">
        <p14:creationId xmlns:p14="http://schemas.microsoft.com/office/powerpoint/2010/main" val="13591253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5147" y="384810"/>
            <a:ext cx="9692640" cy="1325562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웹사이트 기능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Autofit/>
          </a:bodyPr>
          <a:lstStyle/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회원에게 걷기 관련 다양한 정보를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모임 기능 제공</a:t>
            </a:r>
            <a:endParaRPr lang="en-US" altLang="ko-KR" sz="2400" dirty="0"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회원의 걷기 모임 스케줄 표 열람 기능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 및 주변의 다양한 관광 정보를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코스에 평점부여 기능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테마 별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계절 별 걷기 코스 추천 기능 제공</a:t>
            </a:r>
          </a:p>
        </p:txBody>
      </p:sp>
    </p:spTree>
    <p:extLst>
      <p:ext uri="{BB962C8B-B14F-4D97-AF65-F5344CB8AC3E}">
        <p14:creationId xmlns:p14="http://schemas.microsoft.com/office/powerpoint/2010/main" val="4072395760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제약조건</a:t>
            </a:r>
          </a:p>
        </p:txBody>
      </p:sp>
      <p:graphicFrame>
        <p:nvGraphicFramePr>
          <p:cNvPr id="3" name="표 2">
            <a:extLst>
              <a:ext uri="{FF2B5EF4-FFF2-40B4-BE49-F238E27FC236}">
                <a16:creationId xmlns:a16="http://schemas.microsoft.com/office/drawing/2014/main" id="{B7FFAA9D-3087-4122-BF80-0ED31BD98D6C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42851779"/>
              </p:ext>
            </p:extLst>
          </p:nvPr>
        </p:nvGraphicFramePr>
        <p:xfrm>
          <a:off x="1247776" y="1441456"/>
          <a:ext cx="9448800" cy="5059006"/>
        </p:xfrm>
        <a:graphic>
          <a:graphicData uri="http://schemas.openxmlformats.org/drawingml/2006/table">
            <a:tbl>
              <a:tblPr>
                <a:tableStyleId>{073A0DAA-6AF3-43AB-8588-CEC1D06C72B9}</a:tableStyleId>
              </a:tblPr>
              <a:tblGrid>
                <a:gridCol w="1018607">
                  <a:extLst>
                    <a:ext uri="{9D8B030D-6E8A-4147-A177-3AD203B41FA5}">
                      <a16:colId xmlns:a16="http://schemas.microsoft.com/office/drawing/2014/main" val="1341607162"/>
                    </a:ext>
                  </a:extLst>
                </a:gridCol>
                <a:gridCol w="8430193">
                  <a:extLst>
                    <a:ext uri="{9D8B030D-6E8A-4147-A177-3AD203B41FA5}">
                      <a16:colId xmlns:a16="http://schemas.microsoft.com/office/drawing/2014/main" val="3709660589"/>
                    </a:ext>
                  </a:extLst>
                </a:gridCol>
              </a:tblGrid>
              <a:tr h="37958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No.</a:t>
                      </a:r>
                      <a:endParaRPr 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제약조건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15862131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년 이상 비 로그인 상태일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휴면 상태로 변경된다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1766217804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관리자가 운영 정책을 위반하는 댓글과 게시글을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3037510686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3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걷기모임의 신청자가 최대 인원을 넘은 경우 선착순으로 마감된다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1383710658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4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일반회원은 걷기코스 하나당 최대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평점을 작성할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1132879393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5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동호회회장은 해당 동호회의 회원이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명일 경우에만 동호회를 삭제할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 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531477367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6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회원은 같은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코드를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번 이상 인증할 수 없다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4140272031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7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QR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코드 인식으로 얻은 금액은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10,000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원 이상부터 지자체에서 지역화폐로 발급받을 수 있다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3997334261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8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댓글 작성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3377626676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9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일반회원이 게시글 작성 시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점수가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2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 누적된다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642526698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일반회원의 보행거리를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km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당 점수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10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점으로 환산하고 점수에 누적된다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3710354345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11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게시글을 열람하면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조회수에 </a:t>
                      </a:r>
                      <a:r>
                        <a:rPr lang="en-US" altLang="ko-KR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endParaRPr lang="ko-KR" altLang="en-US" sz="1600" kern="0" spc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3229273587"/>
                  </a:ext>
                </a:extLst>
              </a:tr>
              <a:tr h="389320">
                <a:tc>
                  <a:txBody>
                    <a:bodyPr/>
                    <a:lstStyle/>
                    <a:p>
                      <a:pPr marL="0" marR="0" indent="0" algn="ctr" fontAlgn="base" latinLnBrk="0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12</a:t>
                      </a:r>
                      <a:endParaRPr 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>
                    <a:solidFill>
                      <a:schemeClr val="tx2">
                        <a:lumMod val="40000"/>
                        <a:lumOff val="6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just" fontAlgn="base" latinLnBrk="1">
                        <a:lnSpc>
                          <a:spcPct val="16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새로운 댓글이 작성될 시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, 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해당 게시글의 </a:t>
                      </a:r>
                      <a:r>
                        <a:rPr lang="ko-KR" altLang="en-US" sz="1600" kern="0" spc="0" dirty="0" err="1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댓글수에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 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1</a:t>
                      </a:r>
                      <a:r>
                        <a:rPr lang="ko-KR" altLang="en-US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을 증가시킨다</a:t>
                      </a:r>
                      <a:r>
                        <a:rPr lang="en-US" altLang="ko-KR" sz="1600" kern="0" spc="0" dirty="0">
                          <a:effectLst/>
                          <a:latin typeface="배달의민족 주아" panose="02020603020101020101" pitchFamily="18" charset="-127"/>
                          <a:ea typeface="배달의민족 주아" panose="02020603020101020101" pitchFamily="18" charset="-127"/>
                        </a:rPr>
                        <a:t>.</a:t>
                      </a:r>
                      <a:endParaRPr lang="ko-KR" altLang="en-US" sz="1600" kern="0" spc="0" dirty="0">
                        <a:solidFill>
                          <a:srgbClr val="000000"/>
                        </a:solidFill>
                        <a:effectLst/>
                        <a:latin typeface="배달의민족 주아" panose="02020603020101020101" pitchFamily="18" charset="-127"/>
                        <a:ea typeface="배달의민족 주아" panose="02020603020101020101" pitchFamily="18" charset="-127"/>
                      </a:endParaRPr>
                    </a:p>
                  </a:txBody>
                  <a:tcPr marL="60761" marR="60761" marT="16799" marB="16799" anchor="ctr"/>
                </a:tc>
                <a:extLst>
                  <a:ext uri="{0D108BD9-81ED-4DB2-BD59-A6C34878D82A}">
                    <a16:rowId xmlns:a16="http://schemas.microsoft.com/office/drawing/2014/main" val="26098359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99989529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795147" y="356235"/>
            <a:ext cx="9692640" cy="1325562"/>
          </a:xfrm>
        </p:spPr>
        <p:txBody>
          <a:bodyPr/>
          <a:lstStyle/>
          <a:p>
            <a:r>
              <a:rPr lang="ko-KR" altLang="en-US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웹사이트 기능</a:t>
            </a:r>
            <a:endParaRPr lang="ko-KR" altLang="en-US" dirty="0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간 동호회 구성 기능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간 쪽지 기능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회원 간 소통을 위한 게시글 및 댓글 작성 기능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용품의 직거래 기능 제공</a:t>
            </a:r>
          </a:p>
          <a:p>
            <a:pPr lvl="0" fontAlgn="base" latinLnBrk="0">
              <a:lnSpc>
                <a:spcPct val="150000"/>
              </a:lnSpc>
            </a:pP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걷기 코스에 있는 </a:t>
            </a:r>
            <a:r>
              <a:rPr lang="en-US" altLang="ko-KR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QR</a:t>
            </a:r>
            <a:r>
              <a:rPr lang="ko-KR" altLang="en-US" sz="2400" dirty="0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코드 인증으로 지역화폐 발급 기능 제공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42041563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지역 화폐 발급 기능</a:t>
            </a:r>
          </a:p>
        </p:txBody>
      </p:sp>
      <p:pic>
        <p:nvPicPr>
          <p:cNvPr id="4" name="내용 개체 틀 3"/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28144" y="1825625"/>
            <a:ext cx="7735712" cy="4351338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497FBEC-782D-4538-BEAB-F346D2855998}"/>
              </a:ext>
            </a:extLst>
          </p:cNvPr>
          <p:cNvSpPr txBox="1"/>
          <p:nvPr/>
        </p:nvSpPr>
        <p:spPr>
          <a:xfrm>
            <a:off x="749300" y="5308600"/>
            <a:ext cx="448270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Pc</a:t>
            </a:r>
            <a:r>
              <a:rPr lang="ko-KR" altLang="en-US" dirty="0"/>
              <a:t> </a:t>
            </a:r>
            <a:r>
              <a:rPr lang="ko-KR" altLang="en-US" dirty="0" err="1"/>
              <a:t>웹사이트랑</a:t>
            </a:r>
            <a:r>
              <a:rPr lang="ko-KR" altLang="en-US" dirty="0"/>
              <a:t> 모바일 </a:t>
            </a:r>
            <a:r>
              <a:rPr lang="ko-KR" altLang="en-US" dirty="0" err="1"/>
              <a:t>웹사이트랑</a:t>
            </a:r>
            <a:r>
              <a:rPr lang="ko-KR" altLang="en-US" dirty="0"/>
              <a:t> </a:t>
            </a:r>
            <a:r>
              <a:rPr lang="en-US" altLang="ko-KR" dirty="0" err="1"/>
              <a:t>db</a:t>
            </a:r>
            <a:r>
              <a:rPr lang="ko-KR" altLang="en-US" dirty="0"/>
              <a:t>연동</a:t>
            </a:r>
            <a:endParaRPr lang="en-US" altLang="ko-KR" dirty="0"/>
          </a:p>
          <a:p>
            <a:r>
              <a:rPr lang="en-US" altLang="ko-KR" dirty="0" err="1"/>
              <a:t>Naver</a:t>
            </a:r>
            <a:r>
              <a:rPr lang="ko-KR" altLang="en-US" dirty="0"/>
              <a:t>같은 경우도 사파리로 </a:t>
            </a:r>
            <a:r>
              <a:rPr lang="en-US" altLang="ko-KR" dirty="0" err="1"/>
              <a:t>qr</a:t>
            </a:r>
            <a:r>
              <a:rPr lang="ko-KR" altLang="en-US" dirty="0"/>
              <a:t>인증 가능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39287421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업무영역 분할도 </a:t>
            </a:r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4231F4F6-EC32-4C7E-976D-64D95B267E77}"/>
              </a:ext>
            </a:extLst>
          </p:cNvPr>
          <p:cNvGrpSpPr/>
          <p:nvPr/>
        </p:nvGrpSpPr>
        <p:grpSpPr>
          <a:xfrm>
            <a:off x="800450" y="1894929"/>
            <a:ext cx="10591099" cy="4225801"/>
            <a:chOff x="213921" y="1621326"/>
            <a:chExt cx="11683021" cy="4473277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B838D3E6-55EF-413A-8896-D479DA0C3421}"/>
                </a:ext>
              </a:extLst>
            </p:cNvPr>
            <p:cNvSpPr/>
            <p:nvPr/>
          </p:nvSpPr>
          <p:spPr>
            <a:xfrm>
              <a:off x="4874136" y="1621326"/>
              <a:ext cx="20385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걷기 웹사이트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0C2F1DED-F625-406C-BC1E-8F6BDC4F9634}"/>
                </a:ext>
              </a:extLst>
            </p:cNvPr>
            <p:cNvSpPr/>
            <p:nvPr/>
          </p:nvSpPr>
          <p:spPr>
            <a:xfrm>
              <a:off x="953770" y="3688515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회원 관리</a:t>
              </a: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id="{28C3977C-44EB-4BC4-8E73-3EFF255AE938}"/>
                </a:ext>
              </a:extLst>
            </p:cNvPr>
            <p:cNvSpPr/>
            <p:nvPr/>
          </p:nvSpPr>
          <p:spPr>
            <a:xfrm>
              <a:off x="213921" y="5174065"/>
              <a:ext cx="1254152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일반 회원 관리</a:t>
              </a: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id="{1E9D6F15-70B2-4C09-8413-232E74C04D9A}"/>
                </a:ext>
              </a:extLst>
            </p:cNvPr>
            <p:cNvSpPr/>
            <p:nvPr/>
          </p:nvSpPr>
          <p:spPr>
            <a:xfrm>
              <a:off x="1859562" y="5174065"/>
              <a:ext cx="1254152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기업 회원 관리</a:t>
              </a:r>
            </a:p>
          </p:txBody>
        </p:sp>
        <p:cxnSp>
          <p:nvCxnSpPr>
            <p:cNvPr id="24" name="연결선: 꺾임 23">
              <a:extLst>
                <a:ext uri="{FF2B5EF4-FFF2-40B4-BE49-F238E27FC236}">
                  <a16:creationId xmlns:a16="http://schemas.microsoft.com/office/drawing/2014/main" id="{7A91DDA0-7465-4438-91C4-E8E05A83DEE0}"/>
                </a:ext>
              </a:extLst>
            </p:cNvPr>
            <p:cNvCxnSpPr>
              <a:cxnSpLocks/>
              <a:stCxn id="4" idx="2"/>
              <a:endCxn id="17" idx="0"/>
            </p:cNvCxnSpPr>
            <p:nvPr/>
          </p:nvCxnSpPr>
          <p:spPr>
            <a:xfrm rot="5400000">
              <a:off x="3179615" y="974731"/>
              <a:ext cx="1146651" cy="4280916"/>
            </a:xfrm>
            <a:prstGeom prst="bentConnector3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7" name="연결선: 꺾임 26">
              <a:extLst>
                <a:ext uri="{FF2B5EF4-FFF2-40B4-BE49-F238E27FC236}">
                  <a16:creationId xmlns:a16="http://schemas.microsoft.com/office/drawing/2014/main" id="{6C8276B0-0F29-4953-A070-C078FF44F39D}"/>
                </a:ext>
              </a:extLst>
            </p:cNvPr>
            <p:cNvCxnSpPr>
              <a:cxnSpLocks/>
              <a:stCxn id="17" idx="2"/>
              <a:endCxn id="20" idx="0"/>
            </p:cNvCxnSpPr>
            <p:nvPr/>
          </p:nvCxnSpPr>
          <p:spPr>
            <a:xfrm rot="16200000" flipH="1">
              <a:off x="1767054" y="4454481"/>
              <a:ext cx="565012" cy="874156"/>
            </a:xfrm>
            <a:prstGeom prst="bentConnector3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연결선: 꺾임 29">
              <a:extLst>
                <a:ext uri="{FF2B5EF4-FFF2-40B4-BE49-F238E27FC236}">
                  <a16:creationId xmlns:a16="http://schemas.microsoft.com/office/drawing/2014/main" id="{97B9DEF5-0861-4D2A-8E05-69F598B4D0CB}"/>
                </a:ext>
              </a:extLst>
            </p:cNvPr>
            <p:cNvCxnSpPr>
              <a:cxnSpLocks/>
              <a:stCxn id="17" idx="2"/>
              <a:endCxn id="18" idx="0"/>
            </p:cNvCxnSpPr>
            <p:nvPr/>
          </p:nvCxnSpPr>
          <p:spPr>
            <a:xfrm rot="5400000">
              <a:off x="944234" y="4505817"/>
              <a:ext cx="565012" cy="771485"/>
            </a:xfrm>
            <a:prstGeom prst="bentConnector3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7EDE20DA-5D25-4207-BFD8-277F460432BE}"/>
                </a:ext>
              </a:extLst>
            </p:cNvPr>
            <p:cNvSpPr/>
            <p:nvPr/>
          </p:nvSpPr>
          <p:spPr>
            <a:xfrm>
              <a:off x="2586518" y="3688514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걷기모임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43" name="직사각형 42">
              <a:extLst>
                <a:ext uri="{FF2B5EF4-FFF2-40B4-BE49-F238E27FC236}">
                  <a16:creationId xmlns:a16="http://schemas.microsoft.com/office/drawing/2014/main" id="{12B77831-3CA7-4300-81A4-0B086B2C104B}"/>
                </a:ext>
              </a:extLst>
            </p:cNvPr>
            <p:cNvSpPr/>
            <p:nvPr/>
          </p:nvSpPr>
          <p:spPr>
            <a:xfrm>
              <a:off x="4215424" y="3688514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게시글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45" name="직사각형 44">
              <a:extLst>
                <a:ext uri="{FF2B5EF4-FFF2-40B4-BE49-F238E27FC236}">
                  <a16:creationId xmlns:a16="http://schemas.microsoft.com/office/drawing/2014/main" id="{99F7E190-2070-4FBE-8C44-DC38D94DD7FE}"/>
                </a:ext>
              </a:extLst>
            </p:cNvPr>
            <p:cNvSpPr/>
            <p:nvPr/>
          </p:nvSpPr>
          <p:spPr>
            <a:xfrm>
              <a:off x="7406128" y="3688514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직거래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장터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11F26339-4566-429E-89B3-0F5A058665D1}"/>
                </a:ext>
              </a:extLst>
            </p:cNvPr>
            <p:cNvSpPr/>
            <p:nvPr/>
          </p:nvSpPr>
          <p:spPr>
            <a:xfrm>
              <a:off x="8978580" y="3668091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동호회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47" name="직사각형 46">
              <a:extLst>
                <a:ext uri="{FF2B5EF4-FFF2-40B4-BE49-F238E27FC236}">
                  <a16:creationId xmlns:a16="http://schemas.microsoft.com/office/drawing/2014/main" id="{BF979CB9-049A-425C-9D7A-724D8F847D00}"/>
                </a:ext>
              </a:extLst>
            </p:cNvPr>
            <p:cNvSpPr/>
            <p:nvPr/>
          </p:nvSpPr>
          <p:spPr>
            <a:xfrm>
              <a:off x="10579518" y="3665569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QR</a:t>
              </a:r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코드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B61590C6-495A-4D2B-B6A6-2960F9B8308F}"/>
                </a:ext>
              </a:extLst>
            </p:cNvPr>
            <p:cNvSpPr/>
            <p:nvPr/>
          </p:nvSpPr>
          <p:spPr>
            <a:xfrm>
              <a:off x="5819165" y="3688514"/>
              <a:ext cx="1317424" cy="920538"/>
            </a:xfrm>
            <a:prstGeom prst="rect">
              <a:avLst/>
            </a:prstGeom>
            <a:noFill/>
            <a:ln w="76200"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걷기코스 </a:t>
              </a:r>
              <a:endParaRPr lang="en-US" altLang="ko-KR" dirty="0">
                <a:solidFill>
                  <a:schemeClr val="tx1"/>
                </a:solidFill>
                <a:latin typeface="배달의민족 주아" panose="02020603020101020101" charset="-127"/>
                <a:ea typeface="배달의민족 주아" panose="02020603020101020101" charset="-127"/>
              </a:endParaRPr>
            </a:p>
            <a:p>
              <a:pPr algn="ctr"/>
              <a:r>
                <a:rPr lang="ko-KR" altLang="en-US" dirty="0">
                  <a:solidFill>
                    <a:schemeClr val="tx1"/>
                  </a:solidFill>
                  <a:latin typeface="배달의민족 주아" panose="02020603020101020101" charset="-127"/>
                  <a:ea typeface="배달의민족 주아" panose="02020603020101020101" charset="-127"/>
                </a:rPr>
                <a:t>관리</a:t>
              </a:r>
            </a:p>
          </p:txBody>
        </p:sp>
        <p:cxnSp>
          <p:nvCxnSpPr>
            <p:cNvPr id="66" name="연결선: 꺾임 65">
              <a:extLst>
                <a:ext uri="{FF2B5EF4-FFF2-40B4-BE49-F238E27FC236}">
                  <a16:creationId xmlns:a16="http://schemas.microsoft.com/office/drawing/2014/main" id="{6D47C7B1-33A1-48FF-A827-3010EAF20140}"/>
                </a:ext>
              </a:extLst>
            </p:cNvPr>
            <p:cNvCxnSpPr>
              <a:cxnSpLocks/>
              <a:stCxn id="4" idx="2"/>
              <a:endCxn id="42" idx="0"/>
            </p:cNvCxnSpPr>
            <p:nvPr/>
          </p:nvCxnSpPr>
          <p:spPr>
            <a:xfrm rot="5400000">
              <a:off x="3995989" y="1791105"/>
              <a:ext cx="1146650" cy="2648168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69" name="연결선: 꺾임 68">
              <a:extLst>
                <a:ext uri="{FF2B5EF4-FFF2-40B4-BE49-F238E27FC236}">
                  <a16:creationId xmlns:a16="http://schemas.microsoft.com/office/drawing/2014/main" id="{C96EAD16-6603-41B4-93FE-D9446BB8542B}"/>
                </a:ext>
              </a:extLst>
            </p:cNvPr>
            <p:cNvCxnSpPr>
              <a:cxnSpLocks/>
              <a:stCxn id="4" idx="2"/>
              <a:endCxn id="43" idx="0"/>
            </p:cNvCxnSpPr>
            <p:nvPr/>
          </p:nvCxnSpPr>
          <p:spPr>
            <a:xfrm rot="5400000">
              <a:off x="4810442" y="2605558"/>
              <a:ext cx="1146650" cy="1019262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2" name="연결선: 꺾임 71">
              <a:extLst>
                <a:ext uri="{FF2B5EF4-FFF2-40B4-BE49-F238E27FC236}">
                  <a16:creationId xmlns:a16="http://schemas.microsoft.com/office/drawing/2014/main" id="{797236A9-6C33-44E1-9FEE-500197B51C1C}"/>
                </a:ext>
              </a:extLst>
            </p:cNvPr>
            <p:cNvCxnSpPr>
              <a:cxnSpLocks/>
              <a:stCxn id="4" idx="2"/>
              <a:endCxn id="54" idx="0"/>
            </p:cNvCxnSpPr>
            <p:nvPr/>
          </p:nvCxnSpPr>
          <p:spPr>
            <a:xfrm rot="16200000" flipH="1">
              <a:off x="5612312" y="2822949"/>
              <a:ext cx="1146650" cy="584479"/>
            </a:xfrm>
            <a:prstGeom prst="bentConnector3">
              <a:avLst/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9" name="연결선: 꺾임 78">
              <a:extLst>
                <a:ext uri="{FF2B5EF4-FFF2-40B4-BE49-F238E27FC236}">
                  <a16:creationId xmlns:a16="http://schemas.microsoft.com/office/drawing/2014/main" id="{23B144DD-08CD-40C9-AC1A-3CA9F530A960}"/>
                </a:ext>
              </a:extLst>
            </p:cNvPr>
            <p:cNvCxnSpPr>
              <a:cxnSpLocks/>
              <a:stCxn id="4" idx="2"/>
              <a:endCxn id="45" idx="0"/>
            </p:cNvCxnSpPr>
            <p:nvPr/>
          </p:nvCxnSpPr>
          <p:spPr>
            <a:xfrm rot="16200000" flipH="1">
              <a:off x="6405794" y="2029468"/>
              <a:ext cx="1146650" cy="2171442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2" name="연결선: 꺾임 81">
              <a:extLst>
                <a:ext uri="{FF2B5EF4-FFF2-40B4-BE49-F238E27FC236}">
                  <a16:creationId xmlns:a16="http://schemas.microsoft.com/office/drawing/2014/main" id="{16D8C15F-5F46-4D07-B7F7-9E371E059A1D}"/>
                </a:ext>
              </a:extLst>
            </p:cNvPr>
            <p:cNvCxnSpPr>
              <a:cxnSpLocks/>
              <a:stCxn id="4" idx="2"/>
              <a:endCxn id="46" idx="0"/>
            </p:cNvCxnSpPr>
            <p:nvPr/>
          </p:nvCxnSpPr>
          <p:spPr>
            <a:xfrm rot="16200000" flipH="1">
              <a:off x="7202232" y="1233030"/>
              <a:ext cx="1126227" cy="3743894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85" name="연결선: 꺾임 84">
              <a:extLst>
                <a:ext uri="{FF2B5EF4-FFF2-40B4-BE49-F238E27FC236}">
                  <a16:creationId xmlns:a16="http://schemas.microsoft.com/office/drawing/2014/main" id="{79B4C3F7-0548-4F9B-BB46-E4326F593E00}"/>
                </a:ext>
              </a:extLst>
            </p:cNvPr>
            <p:cNvCxnSpPr>
              <a:cxnSpLocks/>
              <a:stCxn id="4" idx="2"/>
              <a:endCxn id="47" idx="0"/>
            </p:cNvCxnSpPr>
            <p:nvPr/>
          </p:nvCxnSpPr>
          <p:spPr>
            <a:xfrm rot="16200000" flipH="1">
              <a:off x="8003962" y="431300"/>
              <a:ext cx="1123705" cy="5344832"/>
            </a:xfrm>
            <a:prstGeom prst="bentConnector3">
              <a:avLst>
                <a:gd name="adj1" fmla="val 50000"/>
              </a:avLst>
            </a:prstGeom>
            <a:ln w="7620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18692042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요구수집 명세서 </a:t>
            </a:r>
          </a:p>
        </p:txBody>
      </p:sp>
      <p:sp>
        <p:nvSpPr>
          <p:cNvPr id="4" name="Rectangle 2"/>
          <p:cNvSpPr>
            <a:spLocks noChangeArrowheads="1"/>
          </p:cNvSpPr>
          <p:nvPr/>
        </p:nvSpPr>
        <p:spPr bwMode="auto">
          <a:xfrm>
            <a:off x="2443942" y="1895302"/>
            <a:ext cx="5709030" cy="13751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5" name="_x147286392" descr="EMB0000614c5242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" r="-677" b="43418"/>
          <a:stretch/>
        </p:blipFill>
        <p:spPr bwMode="auto">
          <a:xfrm>
            <a:off x="1238621" y="1690688"/>
            <a:ext cx="2473642" cy="198780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5951913" y="10640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7" name="_x147286072" descr="EMB0000614c5247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-2342" b="33786"/>
          <a:stretch/>
        </p:blipFill>
        <p:spPr bwMode="auto">
          <a:xfrm>
            <a:off x="4723219" y="1685078"/>
            <a:ext cx="2457388" cy="2262292"/>
          </a:xfrm>
          <a:prstGeom prst="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55000" dist="18000" dir="5400000" algn="tl" rotWithShape="0">
              <a:srgbClr val="000000">
                <a:alpha val="40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  <a:extLst/>
        </p:spPr>
      </p:pic>
      <p:sp>
        <p:nvSpPr>
          <p:cNvPr id="6" name="Rectangle 6"/>
          <p:cNvSpPr>
            <a:spLocks noChangeArrowheads="1"/>
          </p:cNvSpPr>
          <p:nvPr/>
        </p:nvSpPr>
        <p:spPr bwMode="auto">
          <a:xfrm>
            <a:off x="1579418" y="365125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29" name="_x147285992" descr="EMB0000614c524a"/>
          <p:cNvPicPr>
            <a:picLocks noChangeAspect="1" noChangeArrowheads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1" t="3205" r="2605" b="23487"/>
          <a:stretch/>
        </p:blipFill>
        <p:spPr bwMode="auto">
          <a:xfrm>
            <a:off x="7973825" y="1679305"/>
            <a:ext cx="2563603" cy="2251410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7" name="Rectangle 8"/>
          <p:cNvSpPr>
            <a:spLocks noChangeArrowheads="1"/>
          </p:cNvSpPr>
          <p:nvPr/>
        </p:nvSpPr>
        <p:spPr bwMode="auto">
          <a:xfrm>
            <a:off x="2294312" y="2892829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1" name="_x50620184" descr="EMB0000614c528a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617" t="17280" r="8297" b="14542"/>
          <a:stretch/>
        </p:blipFill>
        <p:spPr bwMode="auto">
          <a:xfrm>
            <a:off x="1927545" y="4210045"/>
            <a:ext cx="3569436" cy="2215418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  <p:sp>
        <p:nvSpPr>
          <p:cNvPr id="8" name="Rectangle 10"/>
          <p:cNvSpPr>
            <a:spLocks noChangeArrowheads="1"/>
          </p:cNvSpPr>
          <p:nvPr/>
        </p:nvSpPr>
        <p:spPr bwMode="auto">
          <a:xfrm>
            <a:off x="5951913" y="1327631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1033" name="_x50620184" descr="EMB0000614c528d"/>
          <p:cNvPicPr>
            <a:picLocks noChangeAspect="1" noChangeArrowheads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7" t="9876" r="5754" b="34797"/>
          <a:stretch/>
        </p:blipFill>
        <p:spPr bwMode="auto">
          <a:xfrm>
            <a:off x="6801219" y="4349439"/>
            <a:ext cx="2093399" cy="1868482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  <a:extLst/>
        </p:spPr>
      </p:pic>
    </p:spTree>
    <p:extLst>
      <p:ext uri="{BB962C8B-B14F-4D97-AF65-F5344CB8AC3E}">
        <p14:creationId xmlns:p14="http://schemas.microsoft.com/office/powerpoint/2010/main" val="127729871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1346</TotalTime>
  <Words>4420</Words>
  <Application>Microsoft Office PowerPoint</Application>
  <PresentationFormat>와이드스크린</PresentationFormat>
  <Paragraphs>1043</Paragraphs>
  <Slides>50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50</vt:i4>
      </vt:variant>
    </vt:vector>
  </HeadingPairs>
  <TitlesOfParts>
    <vt:vector size="54" baseType="lpstr">
      <vt:lpstr>맑은 고딕</vt:lpstr>
      <vt:lpstr>배달의민족 주아</vt:lpstr>
      <vt:lpstr>Arial</vt:lpstr>
      <vt:lpstr>Office 테마</vt:lpstr>
      <vt:lpstr>걷기 웹사이트를 위한 DB 설계 </vt:lpstr>
      <vt:lpstr>목차</vt:lpstr>
      <vt:lpstr>팀 프로젝트 주제</vt:lpstr>
      <vt:lpstr>DB 설계 목적 </vt:lpstr>
      <vt:lpstr>걷기 웹사이트 기능</vt:lpstr>
      <vt:lpstr>걷기 웹사이트 기능</vt:lpstr>
      <vt:lpstr>지역 화폐 발급 기능</vt:lpstr>
      <vt:lpstr>업무영역 분할도 </vt:lpstr>
      <vt:lpstr>요구수집 명세서 </vt:lpstr>
      <vt:lpstr>설문조사 결과 </vt:lpstr>
      <vt:lpstr>데이터 요구 분석 명세서</vt:lpstr>
      <vt:lpstr>일반회원 관리</vt:lpstr>
      <vt:lpstr>기업회원 관리</vt:lpstr>
      <vt:lpstr>걷기 모임 관리</vt:lpstr>
      <vt:lpstr>게시글 관리</vt:lpstr>
      <vt:lpstr>걷기 코스 관리</vt:lpstr>
      <vt:lpstr>직거래 장터 관리</vt:lpstr>
      <vt:lpstr>동호회 관리</vt:lpstr>
      <vt:lpstr>QR코드 관리</vt:lpstr>
      <vt:lpstr>트랜잭션 요구 분석 명세서</vt:lpstr>
      <vt:lpstr>일반회원 관리</vt:lpstr>
      <vt:lpstr>기업회원 관리</vt:lpstr>
      <vt:lpstr>걷기 모임 관리</vt:lpstr>
      <vt:lpstr>게시글 관리</vt:lpstr>
      <vt:lpstr>걷기 코스 관리</vt:lpstr>
      <vt:lpstr>직거래 장터 관리</vt:lpstr>
      <vt:lpstr>동호회 관리</vt:lpstr>
      <vt:lpstr>QR코드 관리</vt:lpstr>
      <vt:lpstr>개념적 모델링</vt:lpstr>
      <vt:lpstr>개체 후보 식별</vt:lpstr>
      <vt:lpstr>개체 후보 검토</vt:lpstr>
      <vt:lpstr>개체 후보 검토</vt:lpstr>
      <vt:lpstr>개체 식별</vt:lpstr>
      <vt:lpstr>최종 개체 식별</vt:lpstr>
      <vt:lpstr>관계 식별</vt:lpstr>
      <vt:lpstr>관계 식별</vt:lpstr>
      <vt:lpstr>최종 관계 식별</vt:lpstr>
      <vt:lpstr>최종 관계 식별</vt:lpstr>
      <vt:lpstr>ERD</vt:lpstr>
      <vt:lpstr>트랜잭션 모델링</vt:lpstr>
      <vt:lpstr>일반회원 관리</vt:lpstr>
      <vt:lpstr>기업회원 관리</vt:lpstr>
      <vt:lpstr>걷기 모임 관리</vt:lpstr>
      <vt:lpstr>게시글 관리</vt:lpstr>
      <vt:lpstr>걷기 코스 관리</vt:lpstr>
      <vt:lpstr>직거래 장터 관리</vt:lpstr>
      <vt:lpstr>동호회 관리</vt:lpstr>
      <vt:lpstr>QR코드 관리</vt:lpstr>
      <vt:lpstr>제약조건 정의</vt:lpstr>
      <vt:lpstr>제약조건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걷기 웹사이트를 위한 DB 설계 </dc:title>
  <dc:creator>박소희</dc:creator>
  <cp:lastModifiedBy>박소희</cp:lastModifiedBy>
  <cp:revision>20</cp:revision>
  <dcterms:created xsi:type="dcterms:W3CDTF">2021-04-27T10:49:33Z</dcterms:created>
  <dcterms:modified xsi:type="dcterms:W3CDTF">2021-04-28T10:33:17Z</dcterms:modified>
</cp:coreProperties>
</file>